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87" r:id="rId10"/>
    <p:sldId id="289" r:id="rId11"/>
    <p:sldId id="288" r:id="rId12"/>
    <p:sldId id="286" r:id="rId13"/>
    <p:sldId id="290" r:id="rId14"/>
    <p:sldId id="294" r:id="rId15"/>
    <p:sldId id="291" r:id="rId16"/>
    <p:sldId id="295" r:id="rId17"/>
    <p:sldId id="268" r:id="rId18"/>
    <p:sldId id="269" r:id="rId19"/>
    <p:sldId id="270" r:id="rId20"/>
    <p:sldId id="271" r:id="rId21"/>
    <p:sldId id="272" r:id="rId22"/>
    <p:sldId id="273" r:id="rId23"/>
    <p:sldId id="275" r:id="rId24"/>
    <p:sldId id="276" r:id="rId25"/>
    <p:sldId id="277" r:id="rId26"/>
    <p:sldId id="278" r:id="rId27"/>
    <p:sldId id="296" r:id="rId28"/>
    <p:sldId id="297" r:id="rId29"/>
    <p:sldId id="298" r:id="rId30"/>
    <p:sldId id="299" r:id="rId31"/>
    <p:sldId id="300" r:id="rId3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384" autoAdjust="0"/>
  </p:normalViewPr>
  <p:slideViewPr>
    <p:cSldViewPr>
      <p:cViewPr varScale="1">
        <p:scale>
          <a:sx n="66" d="100"/>
          <a:sy n="66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3C8DC39-2D96-4A49-A3AD-299BAF5AB4EE}" type="datetimeFigureOut">
              <a:rPr lang="ar-IQ" smtClean="0"/>
              <a:pPr/>
              <a:t>11/03/1444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F8241EC-752B-47F5-A871-A34E88E84BB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nzyme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en.wikipedia.org/wiki/Isomer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B77A4368-7846-40C4-A0B2-8985B98E1431}" type="slidenum">
              <a:rPr lang="en-GB" sz="1200"/>
              <a:pPr/>
              <a:t>3</a:t>
            </a:fld>
            <a:endParaRPr lang="en-GB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614E6D78-32A1-423E-B4E8-50B59EA33DE0}" type="slidenum">
              <a:rPr lang="en-GB" sz="1200"/>
              <a:pPr/>
              <a:t>4</a:t>
            </a:fld>
            <a:endParaRPr lang="en-GB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ar-IQ" sz="1600" b="1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F22ED3A9-5EAD-4281-B475-A124528D03D0}" type="slidenum">
              <a:rPr lang="en-GB" sz="1200"/>
              <a:pPr/>
              <a:t>5</a:t>
            </a:fld>
            <a:endParaRPr lang="en-GB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0598A126-52BC-462D-8154-B91BF59F2B8C}" type="slidenum">
              <a:rPr lang="en-GB" sz="1200"/>
              <a:pPr/>
              <a:t>6</a:t>
            </a:fld>
            <a:endParaRPr lang="en-GB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1ED2B240-0BFB-4216-8B65-8BC64668DEF6}" type="slidenum">
              <a:rPr lang="en-GB" sz="1200"/>
              <a:pPr/>
              <a:t>7</a:t>
            </a:fld>
            <a:endParaRPr lang="en-GB" sz="12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Isomerases</a:t>
            </a:r>
            <a:r>
              <a:rPr lang="en-US" smtClean="0"/>
              <a:t> are a general class of </a:t>
            </a:r>
            <a:r>
              <a:rPr lang="en-US" smtClean="0">
                <a:hlinkClick r:id="rId3" tooltip="Enzyme"/>
              </a:rPr>
              <a:t>enzymes</a:t>
            </a:r>
            <a:r>
              <a:rPr lang="en-US" smtClean="0"/>
              <a:t> which convert a molecule from one </a:t>
            </a:r>
            <a:r>
              <a:rPr lang="en-US" smtClean="0">
                <a:hlinkClick r:id="rId4" tooltip="Isomer"/>
              </a:rPr>
              <a:t>isomer</a:t>
            </a:r>
            <a:r>
              <a:rPr lang="en-US" smtClean="0"/>
              <a:t> to another.. The general form of such a reaction is as follows:</a:t>
            </a:r>
          </a:p>
          <a:p>
            <a:r>
              <a:rPr lang="en-US" b="1" smtClean="0"/>
              <a:t>A–B → B–A</a:t>
            </a: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72CD5777-DDBB-4E50-B3E5-B8323EA42215}" type="slidenum">
              <a:rPr lang="en-GB" sz="1200"/>
              <a:pPr/>
              <a:t>8</a:t>
            </a:fld>
            <a:endParaRPr lang="en-GB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241EC-752B-47F5-A871-A34E88E84BBE}" type="slidenum">
              <a:rPr lang="ar-IQ" smtClean="0"/>
              <a:pPr/>
              <a:t>27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559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0000"/>
                </a:solidFill>
              </a:rPr>
              <a:t>Enzymes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PH" sz="4000" b="1" smtClean="0">
                <a:solidFill>
                  <a:srgbClr val="FF0000"/>
                </a:solidFill>
              </a:rPr>
              <a:t>Learning Objectives:</a:t>
            </a:r>
            <a:endParaRPr lang="ar-IQ" sz="4000" smtClean="0">
              <a:solidFill>
                <a:srgbClr val="FF0000"/>
              </a:solidFill>
            </a:endParaRPr>
          </a:p>
        </p:txBody>
      </p:sp>
      <p:sp>
        <p:nvSpPr>
          <p:cNvPr id="36867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lnSpc>
                <a:spcPct val="150000"/>
              </a:lnSpc>
              <a:buFontTx/>
              <a:buNone/>
            </a:pPr>
            <a:r>
              <a:rPr lang="en-US" smtClean="0"/>
              <a:t>1-</a:t>
            </a:r>
            <a:r>
              <a:rPr lang="en-PH" smtClean="0"/>
              <a:t>Describe </a:t>
            </a:r>
            <a:r>
              <a:rPr lang="en-US" smtClean="0"/>
              <a:t>enzyme nomenclature</a:t>
            </a:r>
            <a:r>
              <a:rPr lang="en-PH" smtClean="0"/>
              <a:t> </a:t>
            </a:r>
          </a:p>
          <a:p>
            <a:pPr algn="l" eaLnBrk="1" hangingPunct="1">
              <a:lnSpc>
                <a:spcPct val="150000"/>
              </a:lnSpc>
              <a:buFontTx/>
              <a:buNone/>
            </a:pPr>
            <a:r>
              <a:rPr lang="en-PH" smtClean="0"/>
              <a:t>2-Explain the Classification of enzymes</a:t>
            </a:r>
          </a:p>
          <a:p>
            <a:pPr algn="l" eaLnBrk="1" hangingPunct="1">
              <a:lnSpc>
                <a:spcPct val="150000"/>
              </a:lnSpc>
              <a:buFontTx/>
              <a:buNone/>
            </a:pPr>
            <a:r>
              <a:rPr lang="en-PH" smtClean="0"/>
              <a:t>3-Study the</a:t>
            </a:r>
            <a:r>
              <a:rPr lang="en-US" smtClean="0"/>
              <a:t> mechanizem action of enzymes</a:t>
            </a:r>
          </a:p>
          <a:p>
            <a:pPr algn="l" eaLnBrk="1" hangingPunct="1">
              <a:lnSpc>
                <a:spcPct val="150000"/>
              </a:lnSpc>
              <a:buFontTx/>
              <a:buNone/>
            </a:pPr>
            <a:r>
              <a:rPr lang="en-US" smtClean="0"/>
              <a:t>4-illusterate factors affecting enzyme activity</a:t>
            </a:r>
            <a:r>
              <a:rPr lang="ar-IQ" smtClean="0"/>
              <a:t> </a:t>
            </a:r>
            <a:endParaRPr 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318"/>
    </mc:Choice>
    <mc:Fallback xmlns="">
      <p:transition spd="slow" advTm="34318"/>
    </mc:Fallback>
  </mc:AlternateContent>
  <p:timing>
    <p:tnLst>
      <p:par>
        <p:cTn id="1" dur="indefinite" restart="never" nodeType="tmRoot"/>
      </p:par>
    </p:tnLst>
  </p:timing>
  <p:extLst mod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928688"/>
            <a:ext cx="9144000" cy="59293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b="1" i="1" u="sng" dirty="0" smtClean="0">
              <a:solidFill>
                <a:srgbClr val="FFFF00"/>
              </a:solidFill>
            </a:endParaRPr>
          </a:p>
          <a:p>
            <a:pPr algn="l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algn="l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algn="l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marL="0" indent="0" algn="l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785813"/>
            <a:ext cx="7072312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عنصر نائب للتاريخ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420B3A-B3D6-42D7-ADCE-F7E02E823584}" type="datetime4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October 6, 2022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486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3228FF-2598-4270-8801-701237A05AF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1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308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775"/>
    </mc:Choice>
    <mc:Fallback xmlns="">
      <p:transition spd="slow" advTm="36775"/>
    </mc:Fallback>
  </mc:AlternateContent>
  <p:timing>
    <p:tnLst>
      <p:par>
        <p:cTn id="1" dur="indefinite" restart="never" nodeType="tmRoot"/>
      </p:par>
    </p:tn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908720"/>
            <a:ext cx="88924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defRPr/>
            </a:pPr>
            <a:r>
              <a:rPr lang="en-US" sz="3200" dirty="0" smtClean="0">
                <a:solidFill>
                  <a:prstClr val="black"/>
                </a:solidFill>
              </a:rPr>
              <a:t> </a:t>
            </a:r>
            <a:r>
              <a:rPr lang="en-US" sz="3200" u="sng" dirty="0">
                <a:solidFill>
                  <a:srgbClr val="FF0000"/>
                </a:solidFill>
              </a:rPr>
              <a:t>characterized </a:t>
            </a:r>
            <a:r>
              <a:rPr lang="en-US" sz="3200" u="sng" dirty="0" smtClean="0">
                <a:solidFill>
                  <a:srgbClr val="FF0000"/>
                </a:solidFill>
              </a:rPr>
              <a:t>of the active site</a:t>
            </a:r>
            <a:r>
              <a:rPr lang="en-US" sz="3200" dirty="0" smtClean="0">
                <a:solidFill>
                  <a:prstClr val="black"/>
                </a:solidFill>
              </a:rPr>
              <a:t> :</a:t>
            </a:r>
          </a:p>
          <a:p>
            <a:pPr lvl="0" algn="l"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1-Enzyme </a:t>
            </a:r>
            <a:r>
              <a:rPr lang="en-US" sz="2800" dirty="0">
                <a:solidFill>
                  <a:prstClr val="black"/>
                </a:solidFill>
              </a:rPr>
              <a:t>active sites are pockets in the surface of enzyme</a:t>
            </a:r>
            <a:r>
              <a:rPr lang="en-US" sz="2800" dirty="0" smtClean="0">
                <a:solidFill>
                  <a:prstClr val="black"/>
                </a:solidFill>
              </a:rPr>
              <a:t>.</a:t>
            </a:r>
          </a:p>
          <a:p>
            <a:pPr lvl="0" algn="l"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 lvl="0" algn="l"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 2- </a:t>
            </a:r>
            <a:r>
              <a:rPr lang="en-US" sz="2800" dirty="0">
                <a:solidFill>
                  <a:prstClr val="black"/>
                </a:solidFill>
              </a:rPr>
              <a:t>The shape of the active site is complementary to the shape of the substrate </a:t>
            </a:r>
          </a:p>
          <a:p>
            <a:pPr lvl="0" algn="l">
              <a:defRPr/>
            </a:pPr>
            <a:endParaRPr lang="en-US" sz="2800" dirty="0" smtClean="0">
              <a:solidFill>
                <a:prstClr val="black"/>
              </a:solidFill>
            </a:endParaRPr>
          </a:p>
          <a:p>
            <a:pPr lvl="0" algn="l"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3-The </a:t>
            </a:r>
            <a:r>
              <a:rPr lang="en-US" sz="2800" dirty="0">
                <a:solidFill>
                  <a:prstClr val="black"/>
                </a:solidFill>
              </a:rPr>
              <a:t>conformation of the active site determines the </a:t>
            </a:r>
            <a:r>
              <a:rPr lang="en-US" sz="2800" dirty="0" err="1">
                <a:solidFill>
                  <a:prstClr val="black"/>
                </a:solidFill>
              </a:rPr>
              <a:t>specifity</a:t>
            </a:r>
            <a:r>
              <a:rPr lang="en-US" sz="2800" dirty="0">
                <a:solidFill>
                  <a:prstClr val="black"/>
                </a:solidFill>
              </a:rPr>
              <a:t> of the enzyme because only the substrate that fits into the active site will be used in the a reaction.  </a:t>
            </a:r>
          </a:p>
          <a:p>
            <a:pPr lvl="0" algn="l">
              <a:defRPr/>
            </a:pPr>
            <a:endParaRPr lang="en-US" sz="2800" dirty="0" smtClean="0">
              <a:solidFill>
                <a:prstClr val="black"/>
              </a:solidFill>
            </a:endParaRPr>
          </a:p>
          <a:p>
            <a:pPr lvl="0" algn="l"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4</a:t>
            </a:r>
            <a:r>
              <a:rPr lang="en-US" sz="2800" dirty="0">
                <a:solidFill>
                  <a:prstClr val="black"/>
                </a:solidFill>
              </a:rPr>
              <a:t>. It is a three dimensional entity.</a:t>
            </a:r>
            <a:endParaRPr lang="ar-IQ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5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247"/>
    </mc:Choice>
    <mc:Fallback xmlns="">
      <p:transition spd="slow" advTm="67247"/>
    </mc:Fallback>
  </mc:AlternateContent>
  <p:timing>
    <p:tnLst>
      <p:par>
        <p:cTn id="1" dur="indefinite" restart="never" nodeType="tmRoot"/>
      </p:par>
    </p:tnLst>
  </p:timing>
  <p:extLst mod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57250" y="214313"/>
            <a:ext cx="7929563" cy="664368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u="sng" dirty="0" smtClean="0">
                <a:solidFill>
                  <a:srgbClr val="7030A0"/>
                </a:solidFill>
                <a:cs typeface="+mj-cs"/>
              </a:rPr>
              <a:t>Mechanisms </a:t>
            </a:r>
            <a:r>
              <a:rPr lang="en-US" sz="3600" b="1" u="sng" dirty="0">
                <a:solidFill>
                  <a:srgbClr val="7030A0"/>
                </a:solidFill>
                <a:cs typeface="+mj-cs"/>
              </a:rPr>
              <a:t>of enzyme action</a:t>
            </a:r>
            <a:r>
              <a:rPr lang="en-US" sz="3600" u="sng" dirty="0">
                <a:solidFill>
                  <a:srgbClr val="7030A0"/>
                </a:solidFill>
                <a:cs typeface="+mj-cs"/>
              </a:rPr>
              <a:t/>
            </a:r>
            <a:br>
              <a:rPr lang="en-US" sz="3600" u="sng" dirty="0">
                <a:solidFill>
                  <a:srgbClr val="7030A0"/>
                </a:solidFill>
                <a:cs typeface="+mj-cs"/>
              </a:rPr>
            </a:br>
            <a:r>
              <a:rPr lang="en-US" sz="3600" u="sng" dirty="0" smtClean="0">
                <a:solidFill>
                  <a:srgbClr val="7030A0"/>
                </a:solidFill>
                <a:cs typeface="+mj-cs"/>
              </a:rPr>
              <a:t/>
            </a:r>
            <a:br>
              <a:rPr lang="en-US" sz="3600" u="sng" dirty="0" smtClean="0">
                <a:solidFill>
                  <a:srgbClr val="7030A0"/>
                </a:solidFill>
                <a:cs typeface="+mj-cs"/>
              </a:rPr>
            </a:br>
            <a:r>
              <a:rPr lang="en-US" sz="3600" u="sng" dirty="0" smtClean="0">
                <a:solidFill>
                  <a:srgbClr val="7030A0"/>
                </a:solidFill>
                <a:cs typeface="+mj-cs"/>
              </a:rPr>
              <a:t/>
            </a:r>
            <a:br>
              <a:rPr lang="en-US" sz="3600" u="sng" dirty="0" smtClean="0">
                <a:solidFill>
                  <a:srgbClr val="7030A0"/>
                </a:solidFill>
                <a:cs typeface="+mj-cs"/>
              </a:rPr>
            </a:br>
            <a:r>
              <a:rPr lang="en-US" sz="2800" b="1" u="sng" dirty="0" smtClean="0">
                <a:solidFill>
                  <a:schemeClr val="tx1"/>
                </a:solidFill>
                <a:cs typeface="+mj-cs"/>
              </a:rPr>
              <a:t>Two theories:</a:t>
            </a:r>
            <a:r>
              <a:rPr lang="en-US" sz="4800" b="1" u="sng" dirty="0" smtClean="0">
                <a:solidFill>
                  <a:schemeClr val="tx1"/>
                </a:solidFill>
                <a:cs typeface="+mj-cs"/>
              </a:rPr>
              <a:t/>
            </a:r>
            <a:br>
              <a:rPr lang="en-US" sz="4800" b="1" u="sng" dirty="0" smtClean="0">
                <a:solidFill>
                  <a:schemeClr val="tx1"/>
                </a:solidFill>
                <a:cs typeface="+mj-cs"/>
              </a:rPr>
            </a:br>
            <a:r>
              <a:rPr lang="en-US" sz="4800" b="1" u="sng" dirty="0" smtClean="0">
                <a:solidFill>
                  <a:schemeClr val="tx1"/>
                </a:solidFill>
                <a:cs typeface="+mj-cs"/>
              </a:rPr>
              <a:t> </a:t>
            </a:r>
            <a:br>
              <a:rPr lang="en-US" sz="4800" b="1" u="sng" dirty="0" smtClean="0">
                <a:solidFill>
                  <a:schemeClr val="tx1"/>
                </a:solidFill>
                <a:cs typeface="+mj-cs"/>
              </a:rPr>
            </a:br>
            <a:r>
              <a:rPr lang="en-US" sz="3600" b="1" u="sng" dirty="0" smtClean="0">
                <a:solidFill>
                  <a:srgbClr val="FF0000"/>
                </a:solidFill>
                <a:cs typeface="+mj-cs"/>
              </a:rPr>
              <a:t>1. Lock and Key theory:</a:t>
            </a:r>
            <a:br>
              <a:rPr lang="en-US" sz="3600" b="1" u="sng" dirty="0" smtClean="0">
                <a:solidFill>
                  <a:srgbClr val="FF0000"/>
                </a:solidFill>
                <a:cs typeface="+mj-cs"/>
              </a:rPr>
            </a:br>
            <a:r>
              <a:rPr lang="en-US" sz="3600" b="1" u="sng" dirty="0" smtClean="0">
                <a:solidFill>
                  <a:srgbClr val="FF0000"/>
                </a:solidFill>
                <a:cs typeface="+mj-cs"/>
              </a:rPr>
              <a:t/>
            </a:r>
            <a:br>
              <a:rPr lang="en-US" sz="3600" b="1" u="sng" dirty="0" smtClean="0">
                <a:solidFill>
                  <a:srgbClr val="FF0000"/>
                </a:solidFill>
                <a:cs typeface="+mj-cs"/>
              </a:rPr>
            </a:br>
            <a:r>
              <a:rPr lang="en-US" sz="3600" b="1" u="sng" dirty="0" smtClean="0">
                <a:solidFill>
                  <a:srgbClr val="FF0000"/>
                </a:solidFill>
                <a:cs typeface="+mj-cs"/>
              </a:rPr>
              <a:t>2. Induced – fit theory: </a:t>
            </a:r>
            <a:br>
              <a:rPr lang="en-US" sz="3600" b="1" u="sng" dirty="0" smtClean="0">
                <a:solidFill>
                  <a:srgbClr val="FF0000"/>
                </a:solidFill>
                <a:cs typeface="+mj-cs"/>
              </a:rPr>
            </a:br>
            <a:r>
              <a:rPr lang="en-US" sz="4000" b="1" u="sng" dirty="0" smtClean="0">
                <a:solidFill>
                  <a:srgbClr val="FF66FF"/>
                </a:solidFill>
                <a:cs typeface="+mj-cs"/>
              </a:rPr>
              <a:t/>
            </a:r>
            <a:br>
              <a:rPr lang="en-US" sz="4000" b="1" u="sng" dirty="0" smtClean="0">
                <a:solidFill>
                  <a:srgbClr val="FF66FF"/>
                </a:solidFill>
                <a:cs typeface="+mj-cs"/>
              </a:rPr>
            </a:br>
            <a:r>
              <a:rPr lang="en-US" sz="4000" b="1" u="sng" dirty="0" smtClean="0">
                <a:solidFill>
                  <a:srgbClr val="FF66FF"/>
                </a:solidFill>
                <a:cs typeface="+mj-cs"/>
              </a:rPr>
              <a:t/>
            </a:r>
            <a:br>
              <a:rPr lang="en-US" sz="4000" b="1" u="sng" dirty="0" smtClean="0">
                <a:solidFill>
                  <a:srgbClr val="FF66FF"/>
                </a:solidFill>
                <a:cs typeface="+mj-cs"/>
              </a:rPr>
            </a:br>
            <a:r>
              <a:rPr lang="en-US" sz="4000" b="1" u="sng" dirty="0" smtClean="0">
                <a:solidFill>
                  <a:srgbClr val="FF66FF"/>
                </a:solidFill>
                <a:cs typeface="+mj-cs"/>
              </a:rPr>
              <a:t> </a:t>
            </a:r>
            <a:r>
              <a:rPr lang="en-US" sz="3600" b="1" u="sng" dirty="0" smtClean="0">
                <a:solidFill>
                  <a:srgbClr val="FF66FF"/>
                </a:solidFill>
                <a:cs typeface="+mj-cs"/>
              </a:rPr>
              <a:t/>
            </a:r>
            <a:br>
              <a:rPr lang="en-US" sz="3600" b="1" u="sng" dirty="0" smtClean="0">
                <a:solidFill>
                  <a:srgbClr val="FF66FF"/>
                </a:solidFill>
                <a:cs typeface="+mj-cs"/>
              </a:rPr>
            </a:br>
            <a:endParaRPr lang="ar-IQ" sz="3600" b="1" u="sng" dirty="0">
              <a:solidFill>
                <a:srgbClr val="FF66FF"/>
              </a:solidFill>
              <a:cs typeface="+mj-cs"/>
            </a:endParaRPr>
          </a:p>
        </p:txBody>
      </p:sp>
      <p:sp>
        <p:nvSpPr>
          <p:cNvPr id="18435" name="عنصر نائب للتاريخ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4106EB6D-02B2-42C2-9433-D7A69E26A247}" type="datetime4">
              <a:rPr lang="en-US" smtClean="0">
                <a:cs typeface="Arial" pitchFamily="34" charset="0"/>
              </a:rPr>
              <a:pPr/>
              <a:t>October 6, 2022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18436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E3BF1E0F-3EC7-4650-93FB-9AA30EE05CED}" type="slidenum">
              <a:rPr lang="en-US" sz="1200"/>
              <a:pPr>
                <a:lnSpc>
                  <a:spcPct val="80000"/>
                </a:lnSpc>
              </a:pPr>
              <a:t>12</a:t>
            </a:fld>
            <a:endParaRPr lang="en-US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347"/>
    </mc:Choice>
    <mc:Fallback xmlns="">
      <p:transition spd="slow" advTm="21347"/>
    </mc:Fallback>
  </mc:AlternateContent>
  <p:timing>
    <p:tnLst>
      <p:par>
        <p:cTn id="1" dur="indefinite" restart="never" nodeType="tmRoot"/>
      </p:par>
    </p:tnLst>
  </p:timing>
  <p:extLst mod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Lock-and-Key Model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algn="l">
              <a:buFont typeface="Wingdings" panose="05000000000000000000" pitchFamily="2" charset="2"/>
              <a:buNone/>
              <a:defRPr/>
            </a:pPr>
            <a:r>
              <a:rPr lang="en-US" dirty="0"/>
              <a:t>The substrate must have a matching shape to fit into the active site of the enzyme </a:t>
            </a:r>
            <a:r>
              <a:rPr lang="en-US" dirty="0" smtClean="0"/>
              <a:t>.The enzyme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US" dirty="0" smtClean="0"/>
              <a:t>can </a:t>
            </a:r>
            <a:r>
              <a:rPr lang="en-US" dirty="0"/>
              <a:t>be visualized as containing grooves with fixed dimensions that permit only compounds with specific shape to be inserted in .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FF66FF"/>
                </a:solidFill>
              </a:rPr>
              <a:t>Lock and key theory implies rigidity of the active site </a:t>
            </a:r>
            <a:r>
              <a:rPr lang="en-US" dirty="0"/>
              <a:t>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7332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552"/>
    </mc:Choice>
    <mc:Fallback xmlns="">
      <p:transition spd="slow" advTm="36552"/>
    </mc:Fallback>
  </mc:AlternateContent>
  <p:timing>
    <p:tnLst>
      <p:par>
        <p:cTn id="1" dur="indefinite" restart="never" nodeType="tmRoot"/>
      </p:par>
    </p:tnLst>
  </p:timing>
  <p:extLst mod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981075"/>
          </a:xfrm>
        </p:spPr>
        <p:txBody>
          <a:bodyPr/>
          <a:lstStyle/>
          <a:p>
            <a:pPr algn="ctr">
              <a:defRPr/>
            </a:pPr>
            <a:r>
              <a:rPr lang="en-US" u="sng" dirty="0" smtClean="0">
                <a:solidFill>
                  <a:srgbClr val="FF0000"/>
                </a:solidFill>
              </a:rPr>
              <a:t>1. Lock and Key theory:</a:t>
            </a:r>
            <a:endParaRPr lang="ar-IQ" dirty="0"/>
          </a:p>
        </p:txBody>
      </p:sp>
      <p:pic>
        <p:nvPicPr>
          <p:cNvPr id="2560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714500"/>
            <a:ext cx="9144000" cy="5143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51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Induced Fit Model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pPr algn="l">
              <a:buFont typeface="Wingdings" panose="05000000000000000000" pitchFamily="2" charset="2"/>
              <a:buNone/>
              <a:defRPr/>
            </a:pPr>
            <a:r>
              <a:rPr lang="en-US" dirty="0" smtClean="0"/>
              <a:t>The </a:t>
            </a:r>
            <a:r>
              <a:rPr lang="en-US" dirty="0"/>
              <a:t>enzyme allow an initial superficial attachment of the substrate.  This causes conformational changes that provide a more perfect apposition between the active site of the enzyme and the substrate. So, the shape of the active site is modified by substrate binding , and the active site has a shape which is complementary to that of the substrate only after the substrate is bound. </a:t>
            </a:r>
            <a:r>
              <a:rPr lang="en-US" dirty="0" smtClean="0">
                <a:solidFill>
                  <a:srgbClr val="FF66FF"/>
                </a:solidFill>
              </a:rPr>
              <a:t>Induced </a:t>
            </a:r>
            <a:r>
              <a:rPr lang="en-US" dirty="0">
                <a:solidFill>
                  <a:srgbClr val="FF66FF"/>
                </a:solidFill>
              </a:rPr>
              <a:t>– fit theory implies flexibility of the active site. </a:t>
            </a:r>
          </a:p>
          <a:p>
            <a:pPr algn="l">
              <a:lnSpc>
                <a:spcPct val="95000"/>
              </a:lnSpc>
              <a:spcBef>
                <a:spcPct val="100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07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397"/>
    </mc:Choice>
    <mc:Fallback xmlns="">
      <p:transition spd="slow" advTm="20397"/>
    </mc:Fallback>
  </mc:AlternateContent>
  <p:timing>
    <p:tnLst>
      <p:par>
        <p:cTn id="1" dur="indefinite" restart="never" nodeType="tmRoot"/>
      </p:par>
    </p:tnLst>
  </p:timing>
  <p:extLst mod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052513"/>
          </a:xfrm>
        </p:spPr>
        <p:txBody>
          <a:bodyPr/>
          <a:lstStyle/>
          <a:p>
            <a:pPr algn="ctr">
              <a:defRPr/>
            </a:pPr>
            <a:r>
              <a:rPr lang="en-US" u="sng" dirty="0" smtClean="0">
                <a:solidFill>
                  <a:srgbClr val="FF0000"/>
                </a:solidFill>
              </a:rPr>
              <a:t>Induced – fit theory:</a:t>
            </a:r>
            <a:endParaRPr lang="ar-IQ" dirty="0"/>
          </a:p>
        </p:txBody>
      </p:sp>
      <p:pic>
        <p:nvPicPr>
          <p:cNvPr id="2765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71625"/>
            <a:ext cx="9144000" cy="5286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61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مستطيل 1"/>
          <p:cNvSpPr>
            <a:spLocks noChangeArrowheads="1"/>
          </p:cNvSpPr>
          <p:nvPr/>
        </p:nvSpPr>
        <p:spPr bwMode="auto">
          <a:xfrm>
            <a:off x="1143000" y="357188"/>
            <a:ext cx="6643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u="sng">
                <a:solidFill>
                  <a:srgbClr val="FF0000"/>
                </a:solidFill>
              </a:rPr>
              <a:t>Measurement of enzyme activity</a:t>
            </a:r>
            <a:endParaRPr lang="ar-IQ" sz="3200"/>
          </a:p>
        </p:txBody>
      </p:sp>
      <p:sp>
        <p:nvSpPr>
          <p:cNvPr id="47107" name="مستطيل 2"/>
          <p:cNvSpPr>
            <a:spLocks noChangeArrowheads="1"/>
          </p:cNvSpPr>
          <p:nvPr/>
        </p:nvSpPr>
        <p:spPr bwMode="auto">
          <a:xfrm>
            <a:off x="642938" y="1285875"/>
            <a:ext cx="7929562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lang="en-US" sz="3200" b="1"/>
              <a:t>Two units:</a:t>
            </a:r>
            <a:r>
              <a:rPr lang="en-US"/>
              <a:t> </a:t>
            </a:r>
            <a:endParaRPr lang="en-US" sz="2800">
              <a:solidFill>
                <a:srgbClr val="FF0000"/>
              </a:solidFill>
            </a:endParaRPr>
          </a:p>
          <a:p>
            <a:pPr algn="l">
              <a:buFont typeface="Wingdings" pitchFamily="2" charset="2"/>
              <a:buNone/>
            </a:pPr>
            <a:r>
              <a:rPr lang="en-US" sz="2800" b="1" u="sng">
                <a:solidFill>
                  <a:srgbClr val="FF0000"/>
                </a:solidFill>
              </a:rPr>
              <a:t>Katal ( Kat) :</a:t>
            </a:r>
            <a:r>
              <a:rPr lang="en-US" sz="2800" b="1" u="sng">
                <a:solidFill>
                  <a:srgbClr val="FFFF00"/>
                </a:solidFill>
              </a:rPr>
              <a:t> </a:t>
            </a:r>
            <a:r>
              <a:rPr lang="en-US" sz="2800"/>
              <a:t>the amount of enzyme catalyses the conversion of 1 mole of substrate into product per second under optimal assay conditions. </a:t>
            </a:r>
          </a:p>
          <a:p>
            <a:pPr algn="l">
              <a:buFont typeface="Wingdings" pitchFamily="2" charset="2"/>
              <a:buNone/>
            </a:pPr>
            <a:endParaRPr lang="en-US" sz="2800"/>
          </a:p>
          <a:p>
            <a:pPr algn="l">
              <a:buFont typeface="Wingdings" pitchFamily="2" charset="2"/>
              <a:buNone/>
            </a:pPr>
            <a:r>
              <a:rPr lang="en-US" sz="2800" b="1" u="sng">
                <a:solidFill>
                  <a:srgbClr val="FF0000"/>
                </a:solidFill>
              </a:rPr>
              <a:t>International unit ( IU) : </a:t>
            </a:r>
            <a:r>
              <a:rPr lang="en-US" sz="2800"/>
              <a:t>The  amount of enzyme catalyses the  conversion of 1  micromole of substrate into product per minute under optimal assay conditions.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796"/>
    </mc:Choice>
    <mc:Fallback xmlns="">
      <p:transition spd="slow" advTm="109796"/>
    </mc:Fallback>
  </mc:AlternateContent>
  <p:timing>
    <p:tnLst>
      <p:par>
        <p:cTn id="1" dur="indefinite" restart="never" nodeType="tmRoot"/>
      </p:par>
    </p:tnLst>
  </p:timing>
  <p:extLst mod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مستطيل 1"/>
          <p:cNvSpPr>
            <a:spLocks noChangeArrowheads="1"/>
          </p:cNvSpPr>
          <p:nvPr/>
        </p:nvSpPr>
        <p:spPr bwMode="auto">
          <a:xfrm>
            <a:off x="2286000" y="214313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u="sng">
                <a:solidFill>
                  <a:srgbClr val="FF0000"/>
                </a:solidFill>
              </a:rPr>
              <a:t>Enzyme assay </a:t>
            </a:r>
            <a:br>
              <a:rPr lang="en-US" sz="3600" u="sng">
                <a:solidFill>
                  <a:srgbClr val="FF0000"/>
                </a:solidFill>
              </a:rPr>
            </a:br>
            <a:endParaRPr lang="ar-IQ" sz="3600"/>
          </a:p>
        </p:txBody>
      </p:sp>
      <p:sp>
        <p:nvSpPr>
          <p:cNvPr id="48131" name="مستطيل 2"/>
          <p:cNvSpPr>
            <a:spLocks noChangeArrowheads="1"/>
          </p:cNvSpPr>
          <p:nvPr/>
        </p:nvSpPr>
        <p:spPr bwMode="auto">
          <a:xfrm>
            <a:off x="785813" y="1285875"/>
            <a:ext cx="7500937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lang="en-US" sz="2800"/>
              <a:t>Quantitative measurement of enzyme in a biological specimen ( enzyme assay ) is based on its catalytic activity. </a:t>
            </a:r>
          </a:p>
          <a:p>
            <a:pPr algn="l">
              <a:buFont typeface="Wingdings" pitchFamily="2" charset="2"/>
              <a:buNone/>
            </a:pPr>
            <a:r>
              <a:rPr lang="en-US" sz="2800" b="1" i="1" u="sng">
                <a:solidFill>
                  <a:srgbClr val="FF0000"/>
                </a:solidFill>
              </a:rPr>
              <a:t>Enzymes are assayed by either : </a:t>
            </a:r>
          </a:p>
          <a:p>
            <a:pPr algn="l">
              <a:buFont typeface="Wingdings" pitchFamily="2" charset="2"/>
              <a:buNone/>
            </a:pPr>
            <a:r>
              <a:rPr lang="en-US" sz="2800"/>
              <a:t>1. By measuring the rate of substrate disappearance.  Ex: </a:t>
            </a:r>
            <a:r>
              <a:rPr lang="en-US" sz="2800" b="1">
                <a:solidFill>
                  <a:srgbClr val="FF0000"/>
                </a:solidFill>
              </a:rPr>
              <a:t>amylase</a:t>
            </a:r>
            <a:endParaRPr lang="en-US" sz="2800">
              <a:solidFill>
                <a:srgbClr val="FF0000"/>
              </a:solidFill>
            </a:endParaRPr>
          </a:p>
          <a:p>
            <a:pPr algn="l">
              <a:buFont typeface="Wingdings" pitchFamily="2" charset="2"/>
              <a:buNone/>
            </a:pPr>
            <a:r>
              <a:rPr lang="en-US" sz="2800"/>
              <a:t> Or   </a:t>
            </a:r>
          </a:p>
          <a:p>
            <a:pPr algn="l">
              <a:buFont typeface="Wingdings" pitchFamily="2" charset="2"/>
              <a:buNone/>
            </a:pPr>
            <a:r>
              <a:rPr lang="en-US" sz="2800"/>
              <a:t>2.By measuring the rate of product appearance.</a:t>
            </a:r>
          </a:p>
          <a:p>
            <a:pPr algn="l">
              <a:buFont typeface="Wingdings" pitchFamily="2" charset="2"/>
              <a:buNone/>
            </a:pPr>
            <a:r>
              <a:rPr lang="en-US" sz="2800"/>
              <a:t>	Ex: </a:t>
            </a:r>
            <a:r>
              <a:rPr lang="en-US" sz="2800" b="1">
                <a:solidFill>
                  <a:srgbClr val="FF0000"/>
                </a:solidFill>
              </a:rPr>
              <a:t>Alkaline phosphatase.</a:t>
            </a:r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644"/>
    </mc:Choice>
    <mc:Fallback xmlns="">
      <p:transition spd="slow" advTm="125644"/>
    </mc:Fallback>
  </mc:AlternateContent>
  <p:timing>
    <p:tnLst>
      <p:par>
        <p:cTn id="1" dur="indefinite" restart="never" nodeType="tmRoot"/>
      </p:par>
    </p:tnLst>
  </p:timing>
  <p:extLst mod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عنوان 4"/>
          <p:cNvSpPr>
            <a:spLocks noGrp="1"/>
          </p:cNvSpPr>
          <p:nvPr>
            <p:ph type="title"/>
          </p:nvPr>
        </p:nvSpPr>
        <p:spPr>
          <a:xfrm>
            <a:off x="685800" y="214313"/>
            <a:ext cx="7772400" cy="642937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Factors affecting enzyme activity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 smtClean="0"/>
          </a:p>
        </p:txBody>
      </p:sp>
      <p:sp>
        <p:nvSpPr>
          <p:cNvPr id="49155" name="عنصر نائب للمحتوى 5"/>
          <p:cNvSpPr>
            <a:spLocks noGrp="1"/>
          </p:cNvSpPr>
          <p:nvPr>
            <p:ph idx="1"/>
          </p:nvPr>
        </p:nvSpPr>
        <p:spPr>
          <a:xfrm>
            <a:off x="357188" y="1000125"/>
            <a:ext cx="8501062" cy="5643563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None/>
            </a:pPr>
            <a:r>
              <a:rPr lang="en-US" b="1" i="1" u="sng" dirty="0" smtClean="0">
                <a:solidFill>
                  <a:srgbClr val="00B050"/>
                </a:solidFill>
              </a:rPr>
              <a:t>1.Substrate concentration: </a:t>
            </a:r>
            <a:endParaRPr lang="en-US" sz="2400" b="1" i="1" u="sng" dirty="0" smtClean="0">
              <a:solidFill>
                <a:srgbClr val="00B050"/>
              </a:solidFill>
            </a:endParaRPr>
          </a:p>
          <a:p>
            <a:pPr lvl="1" algn="l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At low substrate conc</a:t>
            </a:r>
            <a:r>
              <a:rPr lang="en-US" dirty="0" smtClean="0"/>
              <a:t>. Initial velocity V° is nearly proportional to substrate conc. The reaction is </a:t>
            </a:r>
            <a:r>
              <a:rPr lang="en-US" dirty="0" smtClean="0">
                <a:solidFill>
                  <a:srgbClr val="FF0000"/>
                </a:solidFill>
              </a:rPr>
              <a:t>first order.</a:t>
            </a:r>
          </a:p>
          <a:p>
            <a:pPr lvl="1" algn="l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As substrate conc. Is increased</a:t>
            </a:r>
            <a:r>
              <a:rPr lang="en-US" dirty="0" smtClean="0"/>
              <a:t> the initial rate increase until it reach a max value V max .when further</a:t>
            </a:r>
          </a:p>
          <a:p>
            <a:pPr lvl="1" algn="l">
              <a:buFontTx/>
              <a:buNone/>
            </a:pPr>
            <a:r>
              <a:rPr lang="en-US" dirty="0" smtClean="0"/>
              <a:t>increase in substrate conc. do not increase V the enzyme is saturated with substrate.</a:t>
            </a:r>
          </a:p>
          <a:p>
            <a:pPr lvl="1" algn="l">
              <a:buFontTx/>
              <a:buNone/>
            </a:pPr>
            <a:r>
              <a:rPr lang="en-US" dirty="0" smtClean="0"/>
              <a:t>All the enzymes is present as ES complex since no free enzyme remain available for forming ES ,further increase in (S) cannot increase the rate of reaction </a:t>
            </a:r>
            <a:r>
              <a:rPr lang="en-US" dirty="0" smtClean="0">
                <a:solidFill>
                  <a:srgbClr val="FF0000"/>
                </a:solidFill>
              </a:rPr>
              <a:t>(zero order ) </a:t>
            </a:r>
          </a:p>
          <a:p>
            <a:pPr lvl="1" algn="l">
              <a:buFontTx/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935"/>
    </mc:Choice>
    <mc:Fallback xmlns="">
      <p:transition spd="slow" advTm="170935"/>
    </mc:Fallback>
  </mc:AlternateContent>
  <p:timing>
    <p:tnLst>
      <p:par>
        <p:cTn id="1" dur="indefinite" restart="never" nodeType="tmRoot"/>
      </p:par>
    </p:tn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عنوان 1"/>
          <p:cNvSpPr>
            <a:spLocks noGrp="1"/>
          </p:cNvSpPr>
          <p:nvPr>
            <p:ph type="title"/>
          </p:nvPr>
        </p:nvSpPr>
        <p:spPr>
          <a:xfrm>
            <a:off x="685800" y="285750"/>
            <a:ext cx="7772400" cy="714375"/>
          </a:xfrm>
        </p:spPr>
        <p:txBody>
          <a:bodyPr>
            <a:normAutofit fontScale="90000"/>
          </a:bodyPr>
          <a:lstStyle/>
          <a:p>
            <a:r>
              <a:rPr lang="en-US" b="1" u="sng" smtClean="0">
                <a:solidFill>
                  <a:srgbClr val="FF0000"/>
                </a:solidFill>
              </a:rPr>
              <a:t>Enzyme nomenclature</a:t>
            </a:r>
            <a:endParaRPr lang="ar-IQ" smtClean="0"/>
          </a:p>
        </p:txBody>
      </p:sp>
      <p:sp>
        <p:nvSpPr>
          <p:cNvPr id="37891" name="عنصر نائب للمحتوى 2"/>
          <p:cNvSpPr>
            <a:spLocks noGrp="1"/>
          </p:cNvSpPr>
          <p:nvPr>
            <p:ph idx="1"/>
          </p:nvPr>
        </p:nvSpPr>
        <p:spPr>
          <a:xfrm>
            <a:off x="142875" y="1000125"/>
            <a:ext cx="9001125" cy="5857875"/>
          </a:xfrm>
        </p:spPr>
        <p:txBody>
          <a:bodyPr/>
          <a:lstStyle/>
          <a:p>
            <a:pPr algn="l" eaLnBrk="1" hangingPunct="1">
              <a:buFont typeface="Wingdings" pitchFamily="2" charset="2"/>
              <a:buNone/>
            </a:pPr>
            <a:r>
              <a:rPr lang="en-US" b="1" u="sng" dirty="0" smtClean="0">
                <a:solidFill>
                  <a:srgbClr val="7030A0"/>
                </a:solidFill>
              </a:rPr>
              <a:t>Two Systems: </a:t>
            </a:r>
            <a:endParaRPr lang="en-US" sz="2400" b="1" dirty="0" smtClean="0"/>
          </a:p>
          <a:p>
            <a:pPr algn="l" eaLnBrk="1" hangingPunct="1">
              <a:buFont typeface="Wingdings" pitchFamily="2" charset="2"/>
              <a:buNone/>
            </a:pPr>
            <a:r>
              <a:rPr lang="en-US" sz="2400" b="1" dirty="0" smtClean="0"/>
              <a:t>1.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By adding " </a:t>
            </a:r>
            <a:r>
              <a:rPr lang="en-US" sz="2400" b="1" dirty="0" err="1" smtClean="0">
                <a:solidFill>
                  <a:schemeClr val="tx2"/>
                </a:solidFill>
              </a:rPr>
              <a:t>ase</a:t>
            </a:r>
            <a:r>
              <a:rPr lang="en-US" sz="2400" b="1" dirty="0" smtClean="0">
                <a:solidFill>
                  <a:schemeClr val="tx2"/>
                </a:solidFill>
              </a:rPr>
              <a:t> " to the name of substrate .</a:t>
            </a:r>
            <a:endParaRPr lang="en-US" sz="1800" b="1" dirty="0" smtClean="0">
              <a:solidFill>
                <a:schemeClr val="tx2"/>
              </a:solidFill>
            </a:endParaRPr>
          </a:p>
          <a:p>
            <a:pPr algn="l" eaLnBrk="1" hangingPunct="1">
              <a:buFont typeface="Wingdings" pitchFamily="2" charset="2"/>
              <a:buNone/>
            </a:pPr>
            <a:r>
              <a:rPr lang="en-US" sz="2400" b="1" u="sng" dirty="0" smtClean="0">
                <a:solidFill>
                  <a:srgbClr val="7030A0"/>
                </a:solidFill>
              </a:rPr>
              <a:t>Examples:-</a:t>
            </a:r>
            <a:r>
              <a:rPr lang="en-US" sz="2400" b="1" dirty="0" smtClean="0">
                <a:solidFill>
                  <a:srgbClr val="7030A0"/>
                </a:solidFill>
              </a:rPr>
              <a:t>         </a:t>
            </a:r>
            <a:r>
              <a:rPr lang="en-US" sz="2400" b="1" dirty="0" smtClean="0"/>
              <a:t>The enzyme catalyzes the hydrolysis of: </a:t>
            </a:r>
            <a:endParaRPr lang="en-US" sz="1800" b="1" dirty="0" smtClean="0"/>
          </a:p>
          <a:p>
            <a:pPr algn="l" eaLnBrk="1" hangingPunct="1">
              <a:buFont typeface="Wingdings" pitchFamily="2" charset="2"/>
              <a:buNone/>
            </a:pPr>
            <a:r>
              <a:rPr lang="en-US" sz="2400" b="1" dirty="0" smtClean="0"/>
              <a:t>    </a:t>
            </a:r>
            <a:r>
              <a:rPr lang="en-US" sz="2800" b="1" dirty="0" smtClean="0">
                <a:solidFill>
                  <a:srgbClr val="00B050"/>
                </a:solidFill>
              </a:rPr>
              <a:t>Urea is called </a:t>
            </a:r>
            <a:r>
              <a:rPr lang="en-US" sz="2800" b="1" dirty="0" err="1" smtClean="0">
                <a:solidFill>
                  <a:srgbClr val="00B050"/>
                </a:solidFill>
              </a:rPr>
              <a:t>Urease</a:t>
            </a:r>
            <a:r>
              <a:rPr lang="en-US" sz="2800" b="1" dirty="0" smtClean="0">
                <a:solidFill>
                  <a:srgbClr val="00B050"/>
                </a:solidFill>
              </a:rPr>
              <a:t>  ,</a:t>
            </a:r>
            <a:r>
              <a:rPr lang="en-US" sz="2000" b="1" dirty="0" smtClean="0">
                <a:solidFill>
                  <a:srgbClr val="00B050"/>
                </a:solidFill>
              </a:rPr>
              <a:t>  </a:t>
            </a:r>
            <a:r>
              <a:rPr lang="en-US" sz="2800" b="1" dirty="0" err="1" smtClean="0">
                <a:solidFill>
                  <a:srgbClr val="00B050"/>
                </a:solidFill>
              </a:rPr>
              <a:t>Arginine</a:t>
            </a:r>
            <a:r>
              <a:rPr lang="en-US" sz="2800" b="1" dirty="0" smtClean="0">
                <a:solidFill>
                  <a:srgbClr val="00B050"/>
                </a:solidFill>
              </a:rPr>
              <a:t> is called </a:t>
            </a:r>
            <a:r>
              <a:rPr lang="en-US" sz="2800" b="1" dirty="0" err="1" smtClean="0">
                <a:solidFill>
                  <a:srgbClr val="00B050"/>
                </a:solidFill>
              </a:rPr>
              <a:t>arginase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algn="l" eaLnBrk="1" hangingPunct="1">
              <a:buFont typeface="Wingdings" pitchFamily="2" charset="2"/>
              <a:buNone/>
            </a:pPr>
            <a:r>
              <a:rPr lang="en-US" sz="2400" b="1" dirty="0" smtClean="0"/>
              <a:t>2. </a:t>
            </a:r>
            <a:r>
              <a:rPr lang="en-US" sz="2400" b="1" dirty="0" smtClean="0">
                <a:solidFill>
                  <a:srgbClr val="FF0000"/>
                </a:solidFill>
              </a:rPr>
              <a:t>IUB system : International Union of Biochemistry.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z="2400" b="1" dirty="0" smtClean="0"/>
              <a:t>The enzyme name consists of 2 parts : </a:t>
            </a:r>
            <a:endParaRPr lang="en-US" sz="1800" b="1" dirty="0" smtClean="0"/>
          </a:p>
          <a:p>
            <a:pPr lvl="1" algn="l" eaLnBrk="1" hangingPunct="1">
              <a:buFontTx/>
              <a:buNone/>
            </a:pPr>
            <a:r>
              <a:rPr lang="en-US" sz="2000" b="1" dirty="0" smtClean="0"/>
              <a:t>The 1</a:t>
            </a:r>
            <a:r>
              <a:rPr lang="en-US" sz="2000" b="1" baseline="30000" dirty="0" smtClean="0"/>
              <a:t>st</a:t>
            </a:r>
            <a:r>
              <a:rPr lang="en-US" sz="2000" b="1" dirty="0" smtClean="0"/>
              <a:t> part: the name of substrate (s).</a:t>
            </a:r>
            <a:endParaRPr lang="en-US" sz="1600" b="1" dirty="0" smtClean="0"/>
          </a:p>
          <a:p>
            <a:pPr lvl="1" algn="l" eaLnBrk="1" hangingPunct="1">
              <a:buFontTx/>
              <a:buNone/>
            </a:pPr>
            <a:r>
              <a:rPr lang="en-US" sz="2000" b="1" dirty="0" smtClean="0"/>
              <a:t>The 2</a:t>
            </a:r>
            <a:r>
              <a:rPr lang="en-US" sz="2000" b="1" baseline="30000" dirty="0" smtClean="0"/>
              <a:t>nd</a:t>
            </a:r>
            <a:r>
              <a:rPr lang="en-US" sz="2000" b="1" dirty="0" smtClean="0"/>
              <a:t> part: the type of reaction ( ending in – </a:t>
            </a:r>
            <a:r>
              <a:rPr lang="en-US" sz="2000" b="1" dirty="0" err="1" smtClean="0"/>
              <a:t>ase</a:t>
            </a:r>
            <a:r>
              <a:rPr lang="en-US" sz="2000" b="1" dirty="0" smtClean="0"/>
              <a:t> ) </a:t>
            </a:r>
            <a:endParaRPr lang="en-US" sz="1600" b="1" dirty="0" smtClean="0"/>
          </a:p>
          <a:p>
            <a:pPr algn="l" eaLnBrk="1" hangingPunct="1">
              <a:buFont typeface="Wingdings" pitchFamily="2" charset="2"/>
              <a:buNone/>
            </a:pPr>
            <a:r>
              <a:rPr lang="en-US" sz="2400" b="1" dirty="0" smtClean="0"/>
              <a:t>	   </a:t>
            </a:r>
            <a:r>
              <a:rPr lang="en-US" sz="2800" b="1" dirty="0" smtClean="0">
                <a:solidFill>
                  <a:srgbClr val="00B050"/>
                </a:solidFill>
              </a:rPr>
              <a:t>Glutamate </a:t>
            </a:r>
            <a:r>
              <a:rPr lang="en-US" sz="2800" b="1" dirty="0" err="1" smtClean="0">
                <a:solidFill>
                  <a:srgbClr val="00B050"/>
                </a:solidFill>
              </a:rPr>
              <a:t>dehydrogenase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pPr algn="l" eaLnBrk="1" hangingPunct="1"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  </a:t>
            </a:r>
            <a:r>
              <a:rPr lang="en-US" sz="2800" b="1" dirty="0" err="1" smtClean="0">
                <a:solidFill>
                  <a:srgbClr val="00B050"/>
                </a:solidFill>
              </a:rPr>
              <a:t>Aspartate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aminotransferase</a:t>
            </a:r>
            <a:endParaRPr lang="en-US" sz="2800" b="1" dirty="0" smtClean="0">
              <a:solidFill>
                <a:srgbClr val="00B050"/>
              </a:solidFill>
            </a:endParaRPr>
          </a:p>
          <a:p>
            <a:pPr algn="l" eaLnBrk="1" hangingPunct="1">
              <a:buFontTx/>
              <a:buNone/>
            </a:pPr>
            <a:r>
              <a:rPr lang="en-US" sz="2400" b="1" dirty="0" smtClean="0"/>
              <a:t>Sometimes common names are used, particularly for the  digestion enzymes such as </a:t>
            </a:r>
            <a:r>
              <a:rPr lang="en-US" sz="2400" b="1" i="1" dirty="0" smtClean="0">
                <a:solidFill>
                  <a:srgbClr val="FF0000"/>
                </a:solidFill>
              </a:rPr>
              <a:t>pepsin</a:t>
            </a:r>
            <a:r>
              <a:rPr lang="en-US" sz="2400" b="1" dirty="0" smtClean="0">
                <a:solidFill>
                  <a:srgbClr val="FF0000"/>
                </a:solidFill>
              </a:rPr>
              <a:t> and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trypsin</a:t>
            </a:r>
            <a:endParaRPr lang="en-US" sz="2400" b="1" i="1" dirty="0" smtClean="0">
              <a:solidFill>
                <a:srgbClr val="FF0000"/>
              </a:solidFill>
            </a:endParaRPr>
          </a:p>
          <a:p>
            <a:pPr algn="l" eaLnBrk="1" hangingPunct="1">
              <a:buFont typeface="Wingdings" pitchFamily="2" charset="2"/>
              <a:buNone/>
            </a:pPr>
            <a:endParaRPr lang="en-US" sz="2000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854"/>
    </mc:Choice>
    <mc:Fallback xmlns="">
      <p:transition spd="slow" advTm="97854"/>
    </mc:Fallback>
  </mc:AlternateContent>
  <p:timing>
    <p:tnLst>
      <p:par>
        <p:cTn id="1" dur="indefinite" restart="never" nodeType="tmRoot"/>
      </p:par>
    </p:tnLst>
  </p:timing>
  <p:extLst mod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357188"/>
            <a:ext cx="8429625" cy="6286500"/>
          </a:xfr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622"/>
    </mc:Choice>
    <mc:Fallback xmlns="">
      <p:transition spd="slow" advTm="28622"/>
    </mc:Fallback>
  </mc:AlternateContent>
  <p:timing>
    <p:tnLst>
      <p:par>
        <p:cTn id="1" dur="indefinite" restart="never" nodeType="tmRoot"/>
      </p:par>
    </p:tnLst>
  </p:timing>
  <p:extLst mod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0"/>
            <a:ext cx="7772400" cy="6858000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None/>
            </a:pPr>
            <a:r>
              <a:rPr lang="en-US" sz="2800" b="1" u="sng" smtClean="0">
                <a:solidFill>
                  <a:srgbClr val="FF0000"/>
                </a:solidFill>
              </a:rPr>
              <a:t>Michaelis – Menten Equation : </a:t>
            </a:r>
          </a:p>
          <a:p>
            <a:pPr algn="l">
              <a:buFontTx/>
              <a:buNone/>
            </a:pPr>
            <a:r>
              <a:rPr lang="en-US" smtClean="0"/>
              <a:t> “It is an equation which describes how</a:t>
            </a:r>
          </a:p>
          <a:p>
            <a:pPr algn="l">
              <a:buFontTx/>
              <a:buNone/>
            </a:pPr>
            <a:r>
              <a:rPr lang="en-US" smtClean="0"/>
              <a:t>reaction velocity varies with substrate concentration.”   </a:t>
            </a:r>
          </a:p>
          <a:p>
            <a:pPr algn="l">
              <a:buFont typeface="Wingdings" pitchFamily="2" charset="2"/>
              <a:buNone/>
            </a:pPr>
            <a:r>
              <a:rPr lang="en-US" smtClean="0"/>
              <a:t>  Vo =     </a:t>
            </a:r>
            <a:r>
              <a:rPr lang="en-US" u="sng" smtClean="0"/>
              <a:t>Vmax (S)</a:t>
            </a:r>
            <a:endParaRPr lang="en-US" smtClean="0"/>
          </a:p>
          <a:p>
            <a:pPr algn="l">
              <a:buFont typeface="Wingdings" pitchFamily="2" charset="2"/>
              <a:buNone/>
            </a:pPr>
            <a:r>
              <a:rPr lang="en-US" smtClean="0"/>
              <a:t>                  Km + (S)</a:t>
            </a:r>
          </a:p>
          <a:p>
            <a:pPr algn="l">
              <a:buFont typeface="Wingdings" pitchFamily="2" charset="2"/>
              <a:buNone/>
            </a:pPr>
            <a:r>
              <a:rPr lang="en-US" smtClean="0"/>
              <a:t>Where:</a:t>
            </a:r>
          </a:p>
          <a:p>
            <a:pPr algn="l">
              <a:buFont typeface="Wingdings" pitchFamily="2" charset="2"/>
              <a:buNone/>
            </a:pPr>
            <a:r>
              <a:rPr lang="en-US" smtClean="0"/>
              <a:t>  Vo   : initial reaction</a:t>
            </a:r>
          </a:p>
          <a:p>
            <a:pPr algn="l">
              <a:buFont typeface="Wingdings" pitchFamily="2" charset="2"/>
              <a:buNone/>
            </a:pPr>
            <a:r>
              <a:rPr lang="en-US" smtClean="0"/>
              <a:t>  Vmax  : maximal velocity</a:t>
            </a:r>
          </a:p>
          <a:p>
            <a:pPr algn="l">
              <a:buFontTx/>
              <a:buNone/>
            </a:pPr>
            <a:r>
              <a:rPr lang="en-US" smtClean="0"/>
              <a:t>  Km : Michaelis constant; is the substrate concentration at which the reaction rate is half maximal velocity.</a:t>
            </a:r>
          </a:p>
          <a:p>
            <a:pPr algn="l">
              <a:buFont typeface="Wingdings" pitchFamily="2" charset="2"/>
              <a:buNone/>
            </a:pPr>
            <a:r>
              <a:rPr lang="en-US" smtClean="0"/>
              <a:t>              </a:t>
            </a:r>
            <a:endParaRPr lang="ar-IQ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148"/>
    </mc:Choice>
    <mc:Fallback xmlns="">
      <p:transition spd="slow" advTm="75148"/>
    </mc:Fallback>
  </mc:AlternateContent>
  <p:timing>
    <p:tnLst>
      <p:par>
        <p:cTn id="1" dur="indefinite" restart="never" nodeType="tmRoot"/>
      </p:par>
    </p:tnLst>
  </p:timing>
  <p:extLst mod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571500"/>
            <a:ext cx="7772400" cy="5524500"/>
          </a:xfrm>
        </p:spPr>
        <p:txBody>
          <a:bodyPr/>
          <a:lstStyle/>
          <a:p>
            <a:pPr algn="l">
              <a:buFontTx/>
              <a:buNone/>
            </a:pPr>
            <a:r>
              <a:rPr lang="en-US" dirty="0" smtClean="0"/>
              <a:t>Half of the enzyme molecules are saturated with the substrate, velocity is </a:t>
            </a:r>
            <a:r>
              <a:rPr lang="en-US" b="1" i="1" dirty="0" smtClean="0">
                <a:solidFill>
                  <a:srgbClr val="FF0000"/>
                </a:solidFill>
              </a:rPr>
              <a:t>half maximal velocity (</a:t>
            </a:r>
            <a:r>
              <a:rPr lang="en-US" b="1" i="1" dirty="0" err="1" smtClean="0">
                <a:solidFill>
                  <a:srgbClr val="FF0000"/>
                </a:solidFill>
              </a:rPr>
              <a:t>Vmax</a:t>
            </a:r>
            <a:r>
              <a:rPr lang="en-US" b="1" i="1" dirty="0" smtClean="0">
                <a:solidFill>
                  <a:srgbClr val="FF0000"/>
                </a:solidFill>
              </a:rPr>
              <a:t> /2)</a:t>
            </a:r>
            <a:r>
              <a:rPr lang="en-US" b="1" i="1" dirty="0" smtClean="0"/>
              <a:t> .</a:t>
            </a:r>
          </a:p>
          <a:p>
            <a:pPr algn="l">
              <a:buFontTx/>
              <a:buNone/>
            </a:pPr>
            <a:r>
              <a:rPr lang="en-US" dirty="0" smtClean="0"/>
              <a:t>at this enzyme concentration. The substrate concentration required to produce half maximal velocity of the enzyme catalyzed reaction is termed</a:t>
            </a:r>
          </a:p>
          <a:p>
            <a:pPr algn="l">
              <a:buFontTx/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Michaelis</a:t>
            </a:r>
            <a:r>
              <a:rPr lang="en-US" b="1" dirty="0" smtClean="0">
                <a:solidFill>
                  <a:srgbClr val="FF0000"/>
                </a:solidFill>
              </a:rPr>
              <a:t> constant “Km ”.</a:t>
            </a:r>
          </a:p>
          <a:p>
            <a:pPr algn="l">
              <a:buFontTx/>
              <a:buNone/>
            </a:pPr>
            <a:r>
              <a:rPr lang="en-US" b="1" dirty="0" smtClean="0"/>
              <a:t>Km=(S)</a:t>
            </a:r>
            <a:endParaRPr lang="ar-IQ" dirty="0" smtClean="0"/>
          </a:p>
          <a:p>
            <a:pPr algn="l">
              <a:buFontTx/>
              <a:buNone/>
            </a:pPr>
            <a:endParaRPr lang="ar-IQ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367"/>
    </mc:Choice>
    <mc:Fallback xmlns="">
      <p:transition spd="slow" advTm="33367"/>
    </mc:Fallback>
  </mc:AlternateContent>
  <p:timing>
    <p:tnLst>
      <p:par>
        <p:cTn id="1" dur="indefinite" restart="never" nodeType="tmRoot"/>
      </p:par>
    </p:tnLst>
  </p:timing>
  <p:extLst mod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عنوان 1"/>
          <p:cNvSpPr>
            <a:spLocks noGrp="1"/>
          </p:cNvSpPr>
          <p:nvPr>
            <p:ph type="title"/>
          </p:nvPr>
        </p:nvSpPr>
        <p:spPr>
          <a:xfrm>
            <a:off x="685800" y="214313"/>
            <a:ext cx="7772400" cy="857250"/>
          </a:xfrm>
        </p:spPr>
        <p:txBody>
          <a:bodyPr/>
          <a:lstStyle/>
          <a:p>
            <a:r>
              <a:rPr lang="en-US" b="1" smtClean="0"/>
              <a:t>Lineweaver-Burk Plot</a:t>
            </a:r>
            <a:endParaRPr lang="ar-IQ" smtClean="0"/>
          </a:p>
        </p:txBody>
      </p:sp>
      <p:sp>
        <p:nvSpPr>
          <p:cNvPr id="55299" name="عنصر نائب للمحتوى 2"/>
          <p:cNvSpPr>
            <a:spLocks noGrp="1"/>
          </p:cNvSpPr>
          <p:nvPr>
            <p:ph idx="1"/>
          </p:nvPr>
        </p:nvSpPr>
        <p:spPr>
          <a:xfrm>
            <a:off x="285750" y="1000125"/>
            <a:ext cx="8643938" cy="5857875"/>
          </a:xfrm>
        </p:spPr>
        <p:txBody>
          <a:bodyPr/>
          <a:lstStyle/>
          <a:p>
            <a:pPr algn="l">
              <a:buFontTx/>
              <a:buNone/>
            </a:pPr>
            <a:r>
              <a:rPr lang="en-US" smtClean="0"/>
              <a:t>Represents a linear form of Michaelis-Menten equation.</a:t>
            </a:r>
          </a:p>
          <a:p>
            <a:pPr algn="l">
              <a:buFontTx/>
              <a:buNone/>
            </a:pPr>
            <a:r>
              <a:rPr lang="en-US" b="1" u="sng" smtClean="0">
                <a:solidFill>
                  <a:srgbClr val="C00000"/>
                </a:solidFill>
              </a:rPr>
              <a:t>Advantages of Lineweaver - Burk plot:- </a:t>
            </a:r>
            <a:r>
              <a:rPr lang="en-US" sz="2800" b="1" u="sng" smtClean="0">
                <a:solidFill>
                  <a:srgbClr val="FFC000"/>
                </a:solidFill>
              </a:rPr>
              <a:t/>
            </a:r>
            <a:br>
              <a:rPr lang="en-US" sz="2800" b="1" u="sng" smtClean="0">
                <a:solidFill>
                  <a:srgbClr val="FFC000"/>
                </a:solidFill>
              </a:rPr>
            </a:br>
            <a:r>
              <a:rPr lang="en-US" sz="2800" b="1" smtClean="0"/>
              <a:t>1. Allow accurate determination of Vmax &amp; Km.</a:t>
            </a:r>
            <a:br>
              <a:rPr lang="en-US" sz="2800" b="1" smtClean="0"/>
            </a:br>
            <a:r>
              <a:rPr lang="en-US" sz="2800" b="1" smtClean="0"/>
              <a:t>2. Give valuable information on enzyme inhibition. </a:t>
            </a:r>
            <a:r>
              <a:rPr lang="en-US" b="1" smtClean="0"/>
              <a:t/>
            </a:r>
            <a:br>
              <a:rPr lang="en-US" b="1" smtClean="0"/>
            </a:br>
            <a:endParaRPr lang="en-US" smtClean="0"/>
          </a:p>
          <a:p>
            <a:endParaRPr lang="ar-IQ" smtClean="0"/>
          </a:p>
        </p:txBody>
      </p:sp>
      <p:pic>
        <p:nvPicPr>
          <p:cNvPr id="5530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4429125"/>
            <a:ext cx="814387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595"/>
    </mc:Choice>
    <mc:Fallback xmlns="">
      <p:transition spd="slow" advTm="52595"/>
    </mc:Fallback>
  </mc:AlternateContent>
  <p:timing>
    <p:tnLst>
      <p:par>
        <p:cTn id="1" dur="indefinite" restart="never" nodeType="tmRoot"/>
      </p:par>
    </p:tnLst>
  </p:timing>
  <p:extLst mod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عنوان 1"/>
          <p:cNvSpPr>
            <a:spLocks noGrp="1"/>
          </p:cNvSpPr>
          <p:nvPr>
            <p:ph type="title"/>
          </p:nvPr>
        </p:nvSpPr>
        <p:spPr>
          <a:xfrm>
            <a:off x="685800" y="214313"/>
            <a:ext cx="7772400" cy="714375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C000"/>
                </a:solidFill>
              </a:rPr>
              <a:t/>
            </a:r>
            <a:br>
              <a:rPr lang="en-US" smtClean="0">
                <a:solidFill>
                  <a:srgbClr val="FFC000"/>
                </a:solidFill>
              </a:rPr>
            </a:br>
            <a:r>
              <a:rPr lang="en-US" smtClean="0">
                <a:solidFill>
                  <a:srgbClr val="FFC000"/>
                </a:solidFill>
              </a:rPr>
              <a:t/>
            </a:r>
            <a:br>
              <a:rPr lang="en-US" smtClean="0">
                <a:solidFill>
                  <a:srgbClr val="FFC000"/>
                </a:solidFill>
              </a:rPr>
            </a:br>
            <a:r>
              <a:rPr lang="en-US" smtClean="0">
                <a:solidFill>
                  <a:srgbClr val="FFC000"/>
                </a:solidFill>
              </a:rPr>
              <a:t>   Lineweaver – Burk plot</a:t>
            </a:r>
            <a:br>
              <a:rPr lang="en-US" smtClean="0">
                <a:solidFill>
                  <a:srgbClr val="FFC000"/>
                </a:solidFill>
              </a:rPr>
            </a:br>
            <a:r>
              <a:rPr lang="en-US" smtClean="0">
                <a:solidFill>
                  <a:srgbClr val="FFC000"/>
                </a:solidFill>
              </a:rPr>
              <a:t> </a:t>
            </a:r>
            <a:br>
              <a:rPr lang="en-US" smtClean="0">
                <a:solidFill>
                  <a:srgbClr val="FFC000"/>
                </a:solidFill>
              </a:rPr>
            </a:br>
            <a:endParaRPr lang="ar-IQ" smtClean="0"/>
          </a:p>
        </p:txBody>
      </p:sp>
      <p:pic>
        <p:nvPicPr>
          <p:cNvPr id="5632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3" y="2214563"/>
            <a:ext cx="8286750" cy="4286250"/>
          </a:xfr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44"/>
    </mc:Choice>
    <mc:Fallback xmlns="">
      <p:transition spd="slow" advTm="7444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عنصر نائب للمحتوى 2"/>
          <p:cNvSpPr>
            <a:spLocks noGrp="1"/>
          </p:cNvSpPr>
          <p:nvPr>
            <p:ph idx="1"/>
          </p:nvPr>
        </p:nvSpPr>
        <p:spPr>
          <a:xfrm>
            <a:off x="214313" y="1214438"/>
            <a:ext cx="8715375" cy="5643562"/>
          </a:xfrm>
        </p:spPr>
        <p:txBody>
          <a:bodyPr>
            <a:normAutofit lnSpcReduction="10000"/>
          </a:bodyPr>
          <a:lstStyle/>
          <a:p>
            <a:pPr algn="l">
              <a:buFontTx/>
              <a:buNone/>
            </a:pPr>
            <a:r>
              <a:rPr lang="en-US" dirty="0" smtClean="0"/>
              <a:t>1-At low enzyme concentration there is great</a:t>
            </a:r>
          </a:p>
          <a:p>
            <a:pPr algn="l">
              <a:buFontTx/>
              <a:buNone/>
            </a:pPr>
            <a:r>
              <a:rPr lang="en-US" dirty="0" smtClean="0"/>
              <a:t>competition for the active sites and the rate of reaction is low. </a:t>
            </a:r>
          </a:p>
          <a:p>
            <a:pPr algn="l">
              <a:buFontTx/>
              <a:buNone/>
            </a:pPr>
            <a:r>
              <a:rPr lang="en-US" dirty="0" smtClean="0"/>
              <a:t>2-As the enzyme concentration increases, there are</a:t>
            </a:r>
          </a:p>
          <a:p>
            <a:pPr algn="l">
              <a:buFontTx/>
              <a:buNone/>
            </a:pPr>
            <a:r>
              <a:rPr lang="en-US" dirty="0" smtClean="0"/>
              <a:t>more active sites and the reaction can proceed at a faster rate.</a:t>
            </a:r>
          </a:p>
          <a:p>
            <a:pPr algn="l">
              <a:buFontTx/>
              <a:buNone/>
            </a:pPr>
            <a:r>
              <a:rPr lang="en-US" dirty="0" smtClean="0"/>
              <a:t> Eventually, increasing the enzyme concentration</a:t>
            </a:r>
          </a:p>
          <a:p>
            <a:pPr algn="l">
              <a:buFontTx/>
              <a:buNone/>
            </a:pPr>
            <a:r>
              <a:rPr lang="en-US" i="1" dirty="0" smtClean="0"/>
              <a:t>beyond a certain point has no effect because the</a:t>
            </a:r>
          </a:p>
          <a:p>
            <a:pPr algn="l">
              <a:buFontTx/>
              <a:buNone/>
            </a:pPr>
            <a:r>
              <a:rPr lang="en-US" dirty="0" smtClean="0"/>
              <a:t>substrate concentration becomes the </a:t>
            </a:r>
            <a:r>
              <a:rPr lang="en-US" i="1" dirty="0" smtClean="0"/>
              <a:t>limiting</a:t>
            </a:r>
          </a:p>
          <a:p>
            <a:pPr algn="l">
              <a:buNone/>
            </a:pPr>
            <a:r>
              <a:rPr lang="en-US" dirty="0" smtClean="0"/>
              <a:t>factor.</a:t>
            </a:r>
            <a:endParaRPr lang="ar-IQ" dirty="0" smtClean="0"/>
          </a:p>
        </p:txBody>
      </p:sp>
      <p:sp>
        <p:nvSpPr>
          <p:cNvPr id="57346" name="عنوان 1"/>
          <p:cNvSpPr>
            <a:spLocks noGrp="1"/>
          </p:cNvSpPr>
          <p:nvPr>
            <p:ph type="title"/>
          </p:nvPr>
        </p:nvSpPr>
        <p:spPr>
          <a:xfrm>
            <a:off x="685800" y="285750"/>
            <a:ext cx="7772400" cy="85725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2-Enzyme concentration </a:t>
            </a:r>
            <a:endParaRPr lang="ar-IQ" sz="3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838"/>
    </mc:Choice>
    <mc:Fallback xmlns="">
      <p:transition spd="slow" advTm="103838"/>
    </mc:Fallback>
  </mc:AlternateContent>
  <p:timing>
    <p:tnLst>
      <p:par>
        <p:cTn id="1" dur="indefinite" restart="never" nodeType="tmRoot"/>
      </p:par>
    </p:tnLst>
  </p:timing>
  <p:extLst mod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71750"/>
          </a:xfrm>
        </p:spPr>
        <p:txBody>
          <a:bodyPr/>
          <a:lstStyle/>
          <a:p>
            <a:pPr eaLnBrk="1" hangingPunct="1"/>
            <a:r>
              <a:rPr lang="en-US" sz="3200" u="sng" smtClean="0">
                <a:solidFill>
                  <a:srgbClr val="00B050"/>
                </a:solidFill>
              </a:rPr>
              <a:t/>
            </a:r>
            <a:br>
              <a:rPr lang="en-US" sz="3200" u="sng" smtClean="0">
                <a:solidFill>
                  <a:srgbClr val="00B050"/>
                </a:solidFill>
              </a:rPr>
            </a:br>
            <a:r>
              <a:rPr lang="en-US" sz="3200" b="1" u="sng" smtClean="0">
                <a:solidFill>
                  <a:srgbClr val="7030A0"/>
                </a:solidFill>
              </a:rPr>
              <a:t>2. Enzyme concentration: </a:t>
            </a:r>
            <a:r>
              <a:rPr lang="en-US" sz="3200" u="sng" smtClean="0">
                <a:solidFill>
                  <a:srgbClr val="00B050"/>
                </a:solidFill>
              </a:rPr>
              <a:t/>
            </a:r>
            <a:br>
              <a:rPr lang="en-US" sz="3200" u="sng" smtClean="0">
                <a:solidFill>
                  <a:srgbClr val="00B050"/>
                </a:solidFill>
              </a:rPr>
            </a:br>
            <a:r>
              <a:rPr lang="en-US" sz="3200" u="sng" smtClean="0">
                <a:solidFill>
                  <a:srgbClr val="00B050"/>
                </a:solidFill>
              </a:rPr>
              <a:t/>
            </a:r>
            <a:br>
              <a:rPr lang="en-US" sz="3200" u="sng" smtClean="0">
                <a:solidFill>
                  <a:srgbClr val="00B050"/>
                </a:solidFill>
              </a:rPr>
            </a:br>
            <a:endParaRPr lang="ar-IQ" sz="2800" smtClean="0"/>
          </a:p>
        </p:txBody>
      </p:sp>
      <p:sp>
        <p:nvSpPr>
          <p:cNvPr id="58371" name="عنصر نائب للمحتوى 2"/>
          <p:cNvSpPr>
            <a:spLocks noGrp="1"/>
          </p:cNvSpPr>
          <p:nvPr>
            <p:ph idx="1"/>
          </p:nvPr>
        </p:nvSpPr>
        <p:spPr>
          <a:xfrm>
            <a:off x="1066800" y="1500188"/>
            <a:ext cx="7543800" cy="5143500"/>
          </a:xfrm>
        </p:spPr>
        <p:txBody>
          <a:bodyPr/>
          <a:lstStyle/>
          <a:p>
            <a:pPr algn="l">
              <a:buFontTx/>
              <a:buNone/>
            </a:pPr>
            <a:r>
              <a:rPr lang="en-US" sz="2800" smtClean="0"/>
              <a:t>Reaction velocity is directly proportional to</a:t>
            </a:r>
          </a:p>
          <a:p>
            <a:pPr algn="l">
              <a:buFontTx/>
              <a:buNone/>
            </a:pPr>
            <a:r>
              <a:rPr lang="en-US" sz="2800" smtClean="0"/>
              <a:t>concentration of enzyme</a:t>
            </a:r>
          </a:p>
          <a:p>
            <a:pPr>
              <a:buFontTx/>
              <a:buNone/>
            </a:pPr>
            <a:endParaRPr lang="ar-IQ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    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                                      .</a:t>
            </a:r>
          </a:p>
          <a:p>
            <a:pPr eaLnBrk="1" hangingPunct="1">
              <a:buFont typeface="Wingdings" pitchFamily="2" charset="2"/>
              <a:buNone/>
            </a:pPr>
            <a:endParaRPr lang="ar-IQ" sz="2800" smtClean="0"/>
          </a:p>
        </p:txBody>
      </p:sp>
      <p:sp>
        <p:nvSpPr>
          <p:cNvPr id="5837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IQ"/>
          </a:p>
        </p:txBody>
      </p:sp>
      <p:pic>
        <p:nvPicPr>
          <p:cNvPr id="58373" name="صورة 12" descr="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2571750"/>
            <a:ext cx="77152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791"/>
    </mc:Choice>
    <mc:Fallback xmlns="">
      <p:transition spd="slow" advTm="45791"/>
    </mc:Fallback>
  </mc:AlternateContent>
  <p:timing>
    <p:tnLst>
      <p:par>
        <p:cTn id="1" dur="indefinite" restart="never" nodeType="tmRoot"/>
      </p:par>
    </p:tnLst>
  </p:timing>
  <p:extLst mod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عنوان 1"/>
          <p:cNvSpPr>
            <a:spLocks noGrp="1"/>
          </p:cNvSpPr>
          <p:nvPr>
            <p:ph type="title"/>
          </p:nvPr>
        </p:nvSpPr>
        <p:spPr>
          <a:xfrm>
            <a:off x="685800" y="285751"/>
            <a:ext cx="7772400" cy="64292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7030A0"/>
                </a:solidFill>
              </a:rPr>
              <a:t/>
            </a:r>
            <a:br>
              <a:rPr lang="en-US" b="1" u="sng" dirty="0" smtClean="0">
                <a:solidFill>
                  <a:srgbClr val="7030A0"/>
                </a:solidFill>
              </a:rPr>
            </a:br>
            <a:r>
              <a:rPr lang="en-US" b="1" u="sng" dirty="0" smtClean="0">
                <a:solidFill>
                  <a:srgbClr val="FF0000"/>
                </a:solidFill>
              </a:rPr>
              <a:t>3. Temperature</a:t>
            </a:r>
            <a:br>
              <a:rPr lang="en-US" b="1" u="sng" dirty="0" smtClean="0">
                <a:solidFill>
                  <a:srgbClr val="FF0000"/>
                </a:solidFill>
              </a:rPr>
            </a:br>
            <a:endParaRPr lang="ar-IQ" dirty="0" smtClean="0">
              <a:solidFill>
                <a:srgbClr val="FF0000"/>
              </a:solidFill>
            </a:endParaRPr>
          </a:p>
        </p:txBody>
      </p:sp>
      <p:sp>
        <p:nvSpPr>
          <p:cNvPr id="59395" name="عنصر نائب للمحتوى 2"/>
          <p:cNvSpPr>
            <a:spLocks noGrp="1"/>
          </p:cNvSpPr>
          <p:nvPr>
            <p:ph idx="1"/>
          </p:nvPr>
        </p:nvSpPr>
        <p:spPr>
          <a:xfrm>
            <a:off x="285750" y="928688"/>
            <a:ext cx="8858250" cy="5929312"/>
          </a:xfrm>
        </p:spPr>
        <p:txBody>
          <a:bodyPr/>
          <a:lstStyle/>
          <a:p>
            <a:pPr algn="l">
              <a:buFontTx/>
              <a:buNone/>
            </a:pPr>
            <a:r>
              <a:rPr lang="en-US" sz="2800" dirty="0" smtClean="0"/>
              <a:t>Raising the temperature increases the rate of both</a:t>
            </a:r>
          </a:p>
          <a:p>
            <a:pPr algn="l">
              <a:buFontTx/>
              <a:buNone/>
            </a:pPr>
            <a:r>
              <a:rPr lang="en-US" sz="2800" dirty="0" smtClean="0"/>
              <a:t>Un catalyzed and enzyme-catalyzed reactions by increasing</a:t>
            </a:r>
          </a:p>
          <a:p>
            <a:pPr algn="l">
              <a:buFontTx/>
              <a:buNone/>
            </a:pPr>
            <a:r>
              <a:rPr lang="en-US" sz="2800" dirty="0" smtClean="0"/>
              <a:t>the kinetic energy and the collision frequency of the</a:t>
            </a:r>
          </a:p>
          <a:p>
            <a:pPr algn="l">
              <a:buNone/>
            </a:pPr>
            <a:r>
              <a:rPr lang="en-US" sz="2800" dirty="0" smtClean="0"/>
              <a:t>reacting molecules.</a:t>
            </a:r>
          </a:p>
          <a:p>
            <a:pPr algn="l">
              <a:buNone/>
            </a:pPr>
            <a:r>
              <a:rPr lang="en-US" sz="2800" u="sng" dirty="0" smtClean="0">
                <a:solidFill>
                  <a:srgbClr val="FF0000"/>
                </a:solidFill>
              </a:rPr>
              <a:t>↓ of velocity with higher T</a:t>
            </a:r>
          </a:p>
          <a:p>
            <a:pPr algn="l">
              <a:buFontTx/>
              <a:buNone/>
            </a:pPr>
            <a:r>
              <a:rPr lang="en-US" sz="2800" dirty="0" smtClean="0"/>
              <a:t>However, heat energy can also increase the kinetic energy</a:t>
            </a:r>
          </a:p>
          <a:p>
            <a:pPr algn="l">
              <a:buFontTx/>
              <a:buNone/>
            </a:pPr>
            <a:r>
              <a:rPr lang="en-US" sz="2800" dirty="0" smtClean="0"/>
              <a:t>of the enzyme to a point that exceeds the energy barrier for</a:t>
            </a:r>
          </a:p>
          <a:p>
            <a:pPr algn="l">
              <a:buFontTx/>
              <a:buNone/>
            </a:pPr>
            <a:r>
              <a:rPr lang="en-US" sz="2800" dirty="0" smtClean="0"/>
              <a:t>disrupting the non covalent interactions that maintain its</a:t>
            </a:r>
          </a:p>
          <a:p>
            <a:pPr algn="l">
              <a:buNone/>
            </a:pPr>
            <a:r>
              <a:rPr lang="en-US" sz="2800" dirty="0" smtClean="0"/>
              <a:t>three dimensional structure.</a:t>
            </a:r>
          </a:p>
        </p:txBody>
      </p:sp>
    </p:spTree>
    <p:extLst>
      <p:ext uri="{BB962C8B-B14F-4D97-AF65-F5344CB8AC3E}">
        <p14:creationId xmlns:p14="http://schemas.microsoft.com/office/powerpoint/2010/main" val="166253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445"/>
    </mc:Choice>
    <mc:Fallback xmlns="">
      <p:transition spd="slow" advTm="164445"/>
    </mc:Fallback>
  </mc:AlternateContent>
  <p:timing>
    <p:tnLst>
      <p:par>
        <p:cTn id="1" dur="indefinite" restart="never" nodeType="tmRoot"/>
      </p:par>
    </p:tnLst>
  </p:timing>
  <p:extLst mod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214313"/>
            <a:ext cx="8172450" cy="5881687"/>
          </a:xfrm>
        </p:spPr>
        <p:txBody>
          <a:bodyPr/>
          <a:lstStyle/>
          <a:p>
            <a:pPr algn="l">
              <a:buFontTx/>
              <a:buNone/>
            </a:pPr>
            <a:r>
              <a:rPr lang="en-US" smtClean="0"/>
              <a:t>The Q10, or</a:t>
            </a:r>
            <a:r>
              <a:rPr lang="en-US" smtClean="0">
                <a:solidFill>
                  <a:srgbClr val="FF0000"/>
                </a:solidFill>
              </a:rPr>
              <a:t> temperature coefficient</a:t>
            </a:r>
            <a:r>
              <a:rPr lang="en-US" smtClean="0"/>
              <a:t>, is the factor by which rate of a biologic process increases for a 10°C increase in temperature.</a:t>
            </a:r>
          </a:p>
          <a:p>
            <a:pPr algn="l">
              <a:buFontTx/>
              <a:buNone/>
            </a:pPr>
            <a:r>
              <a:rPr lang="en-US" smtClean="0"/>
              <a:t>For the temperatures over which enzymes are stable, the rates of most biologic processes typically double for a 10°C rise in temperature (Q10 = 2).</a:t>
            </a:r>
          </a:p>
          <a:p>
            <a:pPr algn="l">
              <a:buFontTx/>
              <a:buNone/>
            </a:pPr>
            <a:r>
              <a:rPr lang="en-US" b="1" u="sng" smtClean="0">
                <a:solidFill>
                  <a:srgbClr val="FF0000"/>
                </a:solidFill>
              </a:rPr>
              <a:t>Optimal temperature:</a:t>
            </a:r>
            <a:r>
              <a:rPr lang="en-US" u="sng" smtClean="0">
                <a:solidFill>
                  <a:srgbClr val="FF0000"/>
                </a:solidFill>
              </a:rPr>
              <a:t>  </a:t>
            </a:r>
            <a:r>
              <a:rPr lang="en-US" smtClean="0"/>
              <a:t>is the temp. at which the enzyme activity is the highest and the enzyme molecule  is stable. The optimal temp. for most enzymes is 37 C.</a:t>
            </a:r>
            <a:endParaRPr lang="ar-IQ" smtClean="0"/>
          </a:p>
        </p:txBody>
      </p:sp>
    </p:spTree>
    <p:extLst>
      <p:ext uri="{BB962C8B-B14F-4D97-AF65-F5344CB8AC3E}">
        <p14:creationId xmlns:p14="http://schemas.microsoft.com/office/powerpoint/2010/main" val="346444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494"/>
    </mc:Choice>
    <mc:Fallback xmlns="">
      <p:transition spd="slow" advTm="91494"/>
    </mc:Fallback>
  </mc:AlternateContent>
  <p:timing>
    <p:tnLst>
      <p:par>
        <p:cTn id="1" dur="indefinite" restart="never" nodeType="tmRoot"/>
      </p:par>
    </p:tnLst>
  </p:timing>
  <p:extLst mod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عنصر نائب للمحتوى 3" descr="3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57313" y="928688"/>
            <a:ext cx="6786562" cy="5072062"/>
          </a:xfrm>
        </p:spPr>
      </p:pic>
    </p:spTree>
    <p:extLst>
      <p:ext uri="{BB962C8B-B14F-4D97-AF65-F5344CB8AC3E}">
        <p14:creationId xmlns:p14="http://schemas.microsoft.com/office/powerpoint/2010/main" val="3115699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324"/>
    </mc:Choice>
    <mc:Fallback xmlns="">
      <p:transition spd="slow" advTm="58324"/>
    </mc:Fallback>
  </mc:AlternateContent>
  <p:timing>
    <p:tnLst>
      <p:par>
        <p:cTn id="1" dur="indefinite" restart="never" nodeType="tmRoot"/>
      </p:par>
    </p:tn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846640" cy="896144"/>
          </a:xfrm>
        </p:spPr>
        <p:txBody>
          <a:bodyPr>
            <a:normAutofit/>
          </a:bodyPr>
          <a:lstStyle/>
          <a:p>
            <a:r>
              <a:rPr lang="en-US" sz="3600" b="1" u="sng" dirty="0" err="1" smtClean="0">
                <a:solidFill>
                  <a:srgbClr val="FF0000"/>
                </a:solidFill>
              </a:rPr>
              <a:t>Clasification</a:t>
            </a:r>
            <a:r>
              <a:rPr lang="en-US" sz="3600" b="1" u="sng" dirty="0" smtClean="0">
                <a:solidFill>
                  <a:srgbClr val="FF0000"/>
                </a:solidFill>
              </a:rPr>
              <a:t> of enzymes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312" y="1124744"/>
            <a:ext cx="9110215" cy="6438010"/>
          </a:xfrm>
        </p:spPr>
        <p:txBody>
          <a:bodyPr/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GB" sz="2800" b="1" u="sng" dirty="0"/>
              <a:t>	</a:t>
            </a:r>
            <a:r>
              <a:rPr lang="en-GB" sz="2800" b="1" u="sng" dirty="0">
                <a:solidFill>
                  <a:srgbClr val="FF0000"/>
                </a:solidFill>
              </a:rPr>
              <a:t>EC  1.   </a:t>
            </a:r>
            <a:r>
              <a:rPr lang="en-GB" sz="2800" b="1" u="sng" dirty="0" smtClean="0">
                <a:solidFill>
                  <a:srgbClr val="FF0000"/>
                </a:solidFill>
              </a:rPr>
              <a:t>Oxidoreductases</a:t>
            </a:r>
            <a:endParaRPr lang="en-GB" sz="2800" dirty="0" smtClean="0"/>
          </a:p>
          <a:p>
            <a:pPr lvl="1" algn="l">
              <a:spcBef>
                <a:spcPct val="0"/>
              </a:spcBef>
              <a:buFontTx/>
              <a:buNone/>
            </a:pPr>
            <a:r>
              <a:rPr lang="en-GB" dirty="0" smtClean="0"/>
              <a:t>Catalyse</a:t>
            </a:r>
            <a:r>
              <a:rPr lang="en-US" dirty="0" smtClean="0"/>
              <a:t> Oxidation/Reduction Reactions. </a:t>
            </a:r>
            <a:r>
              <a:rPr lang="en-GB" dirty="0" smtClean="0"/>
              <a:t>Act on many chemical groupings to add or remove electrons ,hydrogen and oxygen atoms.</a:t>
            </a:r>
          </a:p>
          <a:p>
            <a:pPr marL="457200" lvl="1" indent="0" algn="l">
              <a:spcBef>
                <a:spcPct val="0"/>
              </a:spcBef>
              <a:buNone/>
            </a:pPr>
            <a:r>
              <a:rPr lang="en-US" sz="2800" dirty="0" err="1" smtClean="0"/>
              <a:t>Examples:</a:t>
            </a:r>
            <a:r>
              <a:rPr lang="en-US" altLang="ar-IQ" sz="2400" b="1" dirty="0" err="1" smtClean="0"/>
              <a:t>Lactate</a:t>
            </a:r>
            <a:r>
              <a:rPr lang="en-US" altLang="ar-IQ" sz="2400" b="1" dirty="0" smtClean="0"/>
              <a:t> </a:t>
            </a:r>
            <a:r>
              <a:rPr lang="en-US" altLang="ar-IQ" sz="2400" b="1" dirty="0" err="1" smtClean="0"/>
              <a:t>dehydrogenase.Glucose</a:t>
            </a:r>
            <a:r>
              <a:rPr lang="en-US" altLang="ar-IQ" sz="2400" b="1" dirty="0" smtClean="0"/>
              <a:t> </a:t>
            </a:r>
            <a:r>
              <a:rPr lang="en-US" altLang="ar-IQ" sz="2400" b="1" dirty="0"/>
              <a:t>Oxidase. </a:t>
            </a:r>
          </a:p>
          <a:p>
            <a:pPr marL="457200" lvl="1" indent="0" algn="l">
              <a:spcBef>
                <a:spcPct val="0"/>
              </a:spcBef>
              <a:buNone/>
            </a:pPr>
            <a:r>
              <a:rPr lang="en-US" altLang="ar-IQ" sz="2400" b="1" dirty="0" err="1" smtClean="0"/>
              <a:t>Peroxidase.Catalase.Phenylalanine</a:t>
            </a:r>
            <a:r>
              <a:rPr lang="en-US" altLang="ar-IQ" sz="2400" b="1" dirty="0" smtClean="0"/>
              <a:t> </a:t>
            </a:r>
            <a:r>
              <a:rPr lang="en-US" altLang="ar-IQ" sz="2400" b="1" dirty="0"/>
              <a:t>hydroxylase.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lang="en-US" sz="2400" b="1" dirty="0" smtClean="0"/>
              <a:t>.</a:t>
            </a:r>
          </a:p>
          <a:p>
            <a:pPr algn="l">
              <a:spcBef>
                <a:spcPct val="0"/>
              </a:spcBef>
              <a:buFontTx/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l">
              <a:spcBef>
                <a:spcPct val="0"/>
              </a:spcBef>
              <a:buFontTx/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767" y="4336538"/>
            <a:ext cx="8786465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2832"/>
  <p:timing>
    <p:tnLst>
      <p:par>
        <p:cTn id="1" dur="indefinite" restart="never" nodeType="tmRoot"/>
      </p:par>
    </p:tnLst>
  </p:timing>
  <p:extLst mod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عنوان 1"/>
          <p:cNvSpPr>
            <a:spLocks noGrp="1"/>
          </p:cNvSpPr>
          <p:nvPr>
            <p:ph type="title"/>
          </p:nvPr>
        </p:nvSpPr>
        <p:spPr>
          <a:xfrm>
            <a:off x="685800" y="214313"/>
            <a:ext cx="7772400" cy="500062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0000"/>
                </a:solidFill>
              </a:rPr>
              <a:t>4-PH</a:t>
            </a:r>
            <a:endParaRPr lang="ar-IQ" smtClean="0">
              <a:solidFill>
                <a:srgbClr val="FF0000"/>
              </a:solidFill>
            </a:endParaRPr>
          </a:p>
        </p:txBody>
      </p:sp>
      <p:sp>
        <p:nvSpPr>
          <p:cNvPr id="62467" name="عنصر نائب للمحتوى 2"/>
          <p:cNvSpPr>
            <a:spLocks noGrp="1"/>
          </p:cNvSpPr>
          <p:nvPr>
            <p:ph idx="1"/>
          </p:nvPr>
        </p:nvSpPr>
        <p:spPr>
          <a:xfrm>
            <a:off x="428625" y="928688"/>
            <a:ext cx="8358188" cy="5167312"/>
          </a:xfrm>
        </p:spPr>
        <p:txBody>
          <a:bodyPr/>
          <a:lstStyle/>
          <a:p>
            <a:pPr algn="l" eaLnBrk="1" hangingPunct="1">
              <a:buFont typeface="Wingdings" pitchFamily="2" charset="2"/>
              <a:buNone/>
            </a:pPr>
            <a:r>
              <a:rPr lang="en-US" sz="2800" smtClean="0"/>
              <a:t>Most enzymes are effective only within a relatively narrow PH range. Most body enzymes have optimal PH as that of the body ( 7.35 – 7.45 ).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z="2800" b="1" u="sng" smtClean="0">
                <a:solidFill>
                  <a:srgbClr val="FF0000"/>
                </a:solidFill>
              </a:rPr>
              <a:t>Optimal  PH: </a:t>
            </a:r>
            <a:r>
              <a:rPr lang="en-US" sz="2800" smtClean="0"/>
              <a:t>the PH at which the enzyme is most active.However, So enzymes have their activities below or above there PH values .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z="2800" smtClean="0"/>
              <a:t> </a:t>
            </a:r>
            <a:r>
              <a:rPr lang="en-US" sz="2800" b="1" smtClean="0">
                <a:solidFill>
                  <a:srgbClr val="7030A0"/>
                </a:solidFill>
              </a:rPr>
              <a:t>Pepsin : </a:t>
            </a:r>
            <a:r>
              <a:rPr lang="en-US" b="1" smtClean="0">
                <a:solidFill>
                  <a:srgbClr val="00B050"/>
                </a:solidFill>
              </a:rPr>
              <a:t>1</a:t>
            </a:r>
            <a:r>
              <a:rPr lang="en-US" sz="2800" b="1" smtClean="0">
                <a:solidFill>
                  <a:srgbClr val="7030A0"/>
                </a:solidFill>
              </a:rPr>
              <a:t>,    Acid phosphatase: </a:t>
            </a:r>
            <a:r>
              <a:rPr lang="en-US" b="1" smtClean="0">
                <a:solidFill>
                  <a:srgbClr val="00B050"/>
                </a:solidFill>
              </a:rPr>
              <a:t>4</a:t>
            </a:r>
            <a:r>
              <a:rPr lang="en-US" sz="2800" b="1" smtClean="0">
                <a:solidFill>
                  <a:srgbClr val="7030A0"/>
                </a:solidFill>
              </a:rPr>
              <a:t>,    alkaline phosphatase: </a:t>
            </a:r>
            <a:r>
              <a:rPr lang="en-US" b="1" smtClean="0">
                <a:solidFill>
                  <a:srgbClr val="00B050"/>
                </a:solidFill>
              </a:rPr>
              <a:t>9</a:t>
            </a:r>
            <a:r>
              <a:rPr lang="en-US" sz="2800" b="1" smtClean="0">
                <a:solidFill>
                  <a:srgbClr val="7030A0"/>
                </a:solidFill>
              </a:rPr>
              <a:t>  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z="2000" b="1" smtClean="0">
                <a:solidFill>
                  <a:srgbClr val="7030A0"/>
                </a:solidFill>
              </a:rPr>
              <a:t> </a:t>
            </a:r>
          </a:p>
          <a:p>
            <a:endParaRPr lang="ar-IQ" smtClean="0"/>
          </a:p>
        </p:txBody>
      </p:sp>
    </p:spTree>
    <p:extLst>
      <p:ext uri="{BB962C8B-B14F-4D97-AF65-F5344CB8AC3E}">
        <p14:creationId xmlns:p14="http://schemas.microsoft.com/office/powerpoint/2010/main" val="315689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57225" y="714356"/>
            <a:ext cx="7358114" cy="5500707"/>
          </a:xfrm>
          <a:noFill/>
        </p:spPr>
      </p:pic>
    </p:spTree>
    <p:extLst>
      <p:ext uri="{BB962C8B-B14F-4D97-AF65-F5344CB8AC3E}">
        <p14:creationId xmlns:p14="http://schemas.microsoft.com/office/powerpoint/2010/main" val="384523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GB" sz="3600" b="1" u="sng" smtClean="0">
                <a:solidFill>
                  <a:srgbClr val="FF0000"/>
                </a:solidFill>
              </a:rPr>
              <a:t>	EC 2.Transferases</a:t>
            </a:r>
            <a:endParaRPr lang="en-US" sz="3600" b="1" u="sng" smtClean="0">
              <a:solidFill>
                <a:srgbClr val="FF0000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1000125"/>
            <a:ext cx="8501062" cy="5019675"/>
          </a:xfrm>
        </p:spPr>
        <p:txBody>
          <a:bodyPr>
            <a:normAutofit/>
          </a:bodyPr>
          <a:lstStyle/>
          <a:p>
            <a:pPr algn="l">
              <a:buFont typeface="Wingdings" panose="05000000000000000000" pitchFamily="2" charset="2"/>
              <a:buNone/>
              <a:defRPr/>
            </a:pPr>
            <a:r>
              <a:rPr lang="en-GB" sz="2800" dirty="0" smtClean="0"/>
              <a:t>Transfer a functional groups (e.g. transaminase  transfer of amino functional group (</a:t>
            </a:r>
            <a:r>
              <a:rPr lang="en-US" sz="2400" b="1" dirty="0" smtClean="0"/>
              <a:t>Alanine aminotransferase</a:t>
            </a:r>
            <a:r>
              <a:rPr lang="en-US" sz="2000" b="1" dirty="0" smtClean="0"/>
              <a:t> </a:t>
            </a:r>
            <a:r>
              <a:rPr lang="en-US" sz="2400" b="1" dirty="0" smtClean="0"/>
              <a:t>and Aspartate aminotransferase)</a:t>
            </a:r>
            <a:endParaRPr lang="en-US" sz="2400" b="1" dirty="0"/>
          </a:p>
          <a:p>
            <a:pPr algn="l">
              <a:spcBef>
                <a:spcPct val="0"/>
              </a:spcBef>
              <a:buFontTx/>
              <a:buNone/>
            </a:pPr>
            <a:r>
              <a:rPr lang="en-US" sz="2800" b="1" dirty="0" smtClean="0"/>
              <a:t>Kinases: transfer PO3 group </a:t>
            </a:r>
            <a:r>
              <a:rPr lang="en-US" sz="2800" dirty="0" smtClean="0"/>
              <a:t>from ATP to substrate, e.g., Hexokinase:</a:t>
            </a:r>
            <a:r>
              <a:rPr lang="en-US" sz="2800" b="1" dirty="0" smtClean="0"/>
              <a:t> </a:t>
            </a:r>
            <a:endParaRPr lang="en-US" sz="2800" dirty="0" smtClean="0"/>
          </a:p>
          <a:p>
            <a:pPr lvl="1" algn="l">
              <a:spcBef>
                <a:spcPct val="0"/>
              </a:spcBef>
              <a:buFontTx/>
              <a:buNone/>
            </a:pPr>
            <a:endParaRPr lang="en-US" b="1" dirty="0" smtClean="0">
              <a:solidFill>
                <a:srgbClr val="1313FD"/>
              </a:solidFill>
            </a:endParaRP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509962"/>
            <a:ext cx="800100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82858"/>
  <p:timing>
    <p:tnLst>
      <p:par>
        <p:cTn id="1" dur="indefinite" restart="never" nodeType="tmRoot"/>
      </p:par>
    </p:tn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GB" b="1" u="sng" smtClean="0">
                <a:solidFill>
                  <a:srgbClr val="FF0000"/>
                </a:solidFill>
              </a:rPr>
              <a:t>	 EC 3. Hydrolases</a:t>
            </a:r>
            <a:endParaRPr lang="en-US" b="1" u="sng" smtClean="0">
              <a:solidFill>
                <a:srgbClr val="FF000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305800" cy="5562600"/>
          </a:xfrm>
        </p:spPr>
        <p:txBody>
          <a:bodyPr/>
          <a:lstStyle/>
          <a:p>
            <a:pPr algn="l">
              <a:buFontTx/>
              <a:buNone/>
            </a:pPr>
            <a:r>
              <a:rPr lang="en-US" dirty="0" smtClean="0"/>
              <a:t>Include </a:t>
            </a:r>
            <a:r>
              <a:rPr lang="en-US" dirty="0"/>
              <a:t>enzymes </a:t>
            </a:r>
            <a:r>
              <a:rPr lang="en-US" dirty="0" err="1"/>
              <a:t>catalyses</a:t>
            </a:r>
            <a:r>
              <a:rPr lang="en-US" dirty="0"/>
              <a:t> the hydrolysis of </a:t>
            </a:r>
            <a:r>
              <a:rPr lang="en-US" dirty="0" smtClean="0"/>
              <a:t>bonds in the presences of water  </a:t>
            </a:r>
            <a:r>
              <a:rPr lang="en-US" dirty="0"/>
              <a:t>like ester , peptide, </a:t>
            </a:r>
            <a:r>
              <a:rPr lang="en-US" dirty="0" err="1"/>
              <a:t>glycosidic</a:t>
            </a:r>
            <a:r>
              <a:rPr lang="en-US" dirty="0"/>
              <a:t> bonds.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US" dirty="0"/>
              <a:t>Ex: </a:t>
            </a:r>
            <a:r>
              <a:rPr lang="en-US" dirty="0">
                <a:solidFill>
                  <a:srgbClr val="FF66FF"/>
                </a:solidFill>
              </a:rPr>
              <a:t>acid </a:t>
            </a:r>
            <a:r>
              <a:rPr lang="en-US" dirty="0" smtClean="0">
                <a:solidFill>
                  <a:srgbClr val="FF66FF"/>
                </a:solidFill>
              </a:rPr>
              <a:t>phosphatase, Alkaline phosphatase and Urease .</a:t>
            </a:r>
            <a:endParaRPr lang="en-US" dirty="0">
              <a:solidFill>
                <a:srgbClr val="FF66FF"/>
              </a:solidFill>
            </a:endParaRPr>
          </a:p>
          <a:p>
            <a:pPr algn="l">
              <a:buFontTx/>
              <a:buNone/>
            </a:pPr>
            <a:endParaRPr lang="en-US" dirty="0" smtClean="0"/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1068" y="4221088"/>
            <a:ext cx="735806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3484"/>
  <p:timing>
    <p:tnLst>
      <p:par>
        <p:cTn id="1" dur="indefinite" restart="never" nodeType="tmRoot"/>
      </p:par>
    </p:tn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GB" b="1" u="sng" smtClean="0"/>
              <a:t>	</a:t>
            </a:r>
            <a:r>
              <a:rPr lang="en-GB" b="1" u="sng" smtClean="0">
                <a:solidFill>
                  <a:srgbClr val="FF0000"/>
                </a:solidFill>
              </a:rPr>
              <a:t>Lyases </a:t>
            </a:r>
            <a:r>
              <a:rPr lang="en-GB" b="1" u="sng" smtClean="0"/>
              <a:t>	 </a:t>
            </a:r>
            <a:r>
              <a:rPr lang="en-GB" b="1" u="sng" smtClean="0">
                <a:solidFill>
                  <a:srgbClr val="FF0000"/>
                </a:solidFill>
              </a:rPr>
              <a:t>EC 4.</a:t>
            </a:r>
            <a:endParaRPr lang="en-US" b="1" u="sng" smtClean="0">
              <a:solidFill>
                <a:srgbClr val="FF000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95400"/>
            <a:ext cx="8458200" cy="5181600"/>
          </a:xfrm>
        </p:spPr>
        <p:txBody>
          <a:bodyPr/>
          <a:lstStyle/>
          <a:p>
            <a:pPr algn="l">
              <a:buFont typeface="Wingdings" panose="05000000000000000000" pitchFamily="2" charset="2"/>
              <a:buNone/>
              <a:defRPr/>
            </a:pPr>
            <a:r>
              <a:rPr lang="en-US" dirty="0"/>
              <a:t>Include enzymes </a:t>
            </a:r>
            <a:r>
              <a:rPr lang="en-US" dirty="0" err="1"/>
              <a:t>catalyses</a:t>
            </a:r>
            <a:r>
              <a:rPr lang="en-US" dirty="0"/>
              <a:t> removal of group from substrate by mechanism other than hydrolysis leaving double bond. 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Ex: Aldolase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 err="1">
                <a:solidFill>
                  <a:srgbClr val="FF0000"/>
                </a:solidFill>
              </a:rPr>
              <a:t>Fumarase</a:t>
            </a:r>
            <a:endParaRPr lang="ar-IQ" dirty="0">
              <a:solidFill>
                <a:srgbClr val="FF0000"/>
              </a:solidFill>
            </a:endParaRPr>
          </a:p>
          <a:p>
            <a:pPr algn="l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Decarboxylase</a:t>
            </a:r>
          </a:p>
          <a:p>
            <a:pPr algn="l">
              <a:spcBef>
                <a:spcPct val="0"/>
              </a:spcBef>
              <a:buFontTx/>
              <a:buNone/>
            </a:pPr>
            <a:endParaRPr lang="en-US" dirty="0">
              <a:solidFill>
                <a:srgbClr val="FF0000"/>
              </a:solidFill>
            </a:endParaRPr>
          </a:p>
          <a:p>
            <a:pPr algn="l">
              <a:spcBef>
                <a:spcPct val="0"/>
              </a:spcBef>
              <a:buFontTx/>
              <a:buNone/>
            </a:pPr>
            <a:endParaRPr lang="en-US" dirty="0" smtClean="0"/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653136"/>
            <a:ext cx="7929563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9003"/>
  <p:timing>
    <p:tnLst>
      <p:par>
        <p:cTn id="1" dur="indefinite" restart="never" nodeType="tmRoot"/>
      </p:par>
    </p:tn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GB" b="1" u="sng" smtClean="0"/>
              <a:t>	</a:t>
            </a:r>
            <a:r>
              <a:rPr lang="en-GB" b="1" u="sng" smtClean="0">
                <a:solidFill>
                  <a:srgbClr val="FF0000"/>
                </a:solidFill>
              </a:rPr>
              <a:t> EC 5 Isomerases.</a:t>
            </a:r>
            <a:endParaRPr lang="en-US" b="1" u="sng" smtClean="0">
              <a:solidFill>
                <a:srgbClr val="FF0000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313" y="1295400"/>
            <a:ext cx="8929687" cy="5562600"/>
          </a:xfrm>
        </p:spPr>
        <p:txBody>
          <a:bodyPr/>
          <a:lstStyle/>
          <a:p>
            <a:pPr lvl="1" algn="l">
              <a:spcBef>
                <a:spcPct val="0"/>
              </a:spcBef>
            </a:pPr>
            <a:r>
              <a:rPr lang="en-GB" sz="3200" dirty="0" smtClean="0"/>
              <a:t>Catalyse isomerization changes within a single molecule (</a:t>
            </a:r>
            <a:r>
              <a:rPr lang="en-US" sz="3200" dirty="0" smtClean="0"/>
              <a:t>interconversion</a:t>
            </a:r>
            <a:r>
              <a:rPr lang="en-GB" sz="3200" dirty="0" smtClean="0"/>
              <a:t>).</a:t>
            </a:r>
          </a:p>
          <a:p>
            <a:pPr lvl="2" algn="l">
              <a:spcBef>
                <a:spcPct val="0"/>
              </a:spcBef>
              <a:buFontTx/>
              <a:buNone/>
            </a:pPr>
            <a:r>
              <a:rPr lang="en-GB" sz="3200" dirty="0" smtClean="0"/>
              <a:t>Mutase reactions (Shifts of chemical groups).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66FF"/>
                </a:solidFill>
              </a:rPr>
              <a:t> </a:t>
            </a:r>
          </a:p>
          <a:p>
            <a:pPr algn="l">
              <a:spcBef>
                <a:spcPct val="0"/>
              </a:spcBef>
              <a:buFontTx/>
              <a:buNone/>
            </a:pPr>
            <a:endParaRPr lang="en-US" b="1" dirty="0" smtClean="0"/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539" y="3284984"/>
            <a:ext cx="8501063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4342"/>
  <p:timing>
    <p:tnLst>
      <p:par>
        <p:cTn id="1" dur="indefinite" restart="never" nodeType="tmRoot"/>
      </p:par>
    </p:tn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GB" b="1" u="sng" smtClean="0">
                <a:solidFill>
                  <a:srgbClr val="FF0000"/>
                </a:solidFill>
              </a:rPr>
              <a:t>EC 6. Ligases</a:t>
            </a:r>
            <a:endParaRPr lang="en-US" b="1" u="sng" smtClean="0">
              <a:solidFill>
                <a:srgbClr val="FF0000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914400"/>
            <a:ext cx="8643938" cy="5443538"/>
          </a:xfrm>
        </p:spPr>
        <p:txBody>
          <a:bodyPr>
            <a:normAutofit/>
          </a:bodyPr>
          <a:lstStyle/>
          <a:p>
            <a:pPr algn="l">
              <a:buFont typeface="Wingdings" panose="05000000000000000000" pitchFamily="2" charset="2"/>
              <a:buNone/>
              <a:defRPr/>
            </a:pPr>
            <a:r>
              <a:rPr lang="en-US" dirty="0"/>
              <a:t>Include enzymes </a:t>
            </a:r>
            <a:r>
              <a:rPr lang="en-US" dirty="0" err="1"/>
              <a:t>catalyses</a:t>
            </a:r>
            <a:r>
              <a:rPr lang="en-US" dirty="0"/>
              <a:t> the linking together of 2 compounds coupled with the breaking of </a:t>
            </a:r>
            <a:r>
              <a:rPr lang="en-US" dirty="0" err="1" smtClean="0"/>
              <a:t>apyrophosphate</a:t>
            </a:r>
            <a:r>
              <a:rPr lang="en-US" dirty="0" smtClean="0"/>
              <a:t> </a:t>
            </a:r>
            <a:r>
              <a:rPr lang="en-US" dirty="0"/>
              <a:t>bond in ATP or a similar compound.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US" dirty="0"/>
              <a:t>Ex: </a:t>
            </a:r>
            <a:r>
              <a:rPr lang="en-US" dirty="0">
                <a:solidFill>
                  <a:srgbClr val="FF66FF"/>
                </a:solidFill>
              </a:rPr>
              <a:t>Glutamine </a:t>
            </a:r>
            <a:r>
              <a:rPr lang="en-US" dirty="0" err="1" smtClean="0">
                <a:solidFill>
                  <a:srgbClr val="FF66FF"/>
                </a:solidFill>
              </a:rPr>
              <a:t>synthetase</a:t>
            </a:r>
            <a:r>
              <a:rPr lang="en-US" dirty="0" smtClean="0">
                <a:solidFill>
                  <a:srgbClr val="FF66FF"/>
                </a:solidFill>
              </a:rPr>
              <a:t>(</a:t>
            </a:r>
            <a:r>
              <a:rPr lang="en-US" dirty="0"/>
              <a:t>link 2molecules via an ATP-dependent reaction</a:t>
            </a:r>
            <a:r>
              <a:rPr lang="en-US" dirty="0" smtClean="0">
                <a:solidFill>
                  <a:srgbClr val="FF66FF"/>
                </a:solidFill>
              </a:rPr>
              <a:t>)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US" b="1" dirty="0"/>
              <a:t>Carboxylase: add CO2 to substrate.</a:t>
            </a:r>
            <a:endParaRPr lang="en-US" dirty="0">
              <a:solidFill>
                <a:srgbClr val="FF66FF"/>
              </a:solidFill>
            </a:endParaRPr>
          </a:p>
          <a:p>
            <a:pPr algn="l">
              <a:buFontTx/>
              <a:buNone/>
            </a:pPr>
            <a:endParaRPr lang="en-US" b="1" dirty="0" smtClean="0"/>
          </a:p>
          <a:p>
            <a:pPr algn="l">
              <a:buFontTx/>
              <a:buNone/>
            </a:pPr>
            <a:endParaRPr lang="en-US" b="1" dirty="0"/>
          </a:p>
          <a:p>
            <a:pPr algn="l">
              <a:buFontTx/>
              <a:buNone/>
            </a:pPr>
            <a:endParaRPr lang="en-US" b="1" dirty="0" smtClean="0"/>
          </a:p>
          <a:p>
            <a:pPr algn="l">
              <a:buFontTx/>
              <a:buNone/>
            </a:pPr>
            <a:endParaRPr lang="en-US" b="1" dirty="0"/>
          </a:p>
          <a:p>
            <a:pPr algn="l">
              <a:buFontTx/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l">
              <a:buFont typeface="Wingdings" pitchFamily="2" charset="2"/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4672016"/>
            <a:ext cx="8001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2090"/>
  <p:timing>
    <p:tnLst>
      <p:par>
        <p:cTn id="1" dur="indefinite" restart="never" nodeType="tmRoot"/>
      </p:par>
    </p:tn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260648"/>
            <a:ext cx="8496944" cy="580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 typeface="Wingdings" panose="05000000000000000000" pitchFamily="2" charset="2"/>
              <a:buNone/>
              <a:defRPr/>
            </a:pPr>
            <a:r>
              <a:rPr lang="en-US" sz="3200" dirty="0"/>
              <a:t>Enzyme classes requires coenzymes :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US" sz="3200" b="1" u="sng" dirty="0"/>
              <a:t>Classes :</a:t>
            </a:r>
            <a:r>
              <a:rPr lang="en-US" sz="3200" dirty="0"/>
              <a:t> 1 , 2 , 5 , 6</a:t>
            </a:r>
            <a:r>
              <a:rPr lang="en-US" sz="3200" dirty="0" smtClean="0"/>
              <a:t>.</a:t>
            </a:r>
            <a:endParaRPr lang="en-US" sz="3200" dirty="0"/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US" sz="3200" dirty="0"/>
              <a:t>Enzyme classes does not </a:t>
            </a:r>
            <a:r>
              <a:rPr lang="en-US" sz="3200" dirty="0" smtClean="0"/>
              <a:t>require coenzymes</a:t>
            </a:r>
            <a:r>
              <a:rPr lang="en-US" sz="3200" dirty="0"/>
              <a:t>: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US" sz="3200" b="1" u="sng" dirty="0"/>
              <a:t>Classes:</a:t>
            </a:r>
            <a:r>
              <a:rPr lang="en-US" sz="3200" dirty="0"/>
              <a:t> 3 , </a:t>
            </a:r>
            <a:r>
              <a:rPr lang="en-US" sz="3200" dirty="0" smtClean="0"/>
              <a:t>4.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US" sz="3200" b="1" i="1" u="sng" dirty="0" smtClean="0">
                <a:solidFill>
                  <a:srgbClr val="7030A0"/>
                </a:solidFill>
              </a:rPr>
              <a:t>Substrate </a:t>
            </a:r>
            <a:r>
              <a:rPr lang="en-US" sz="3200" b="1" i="1" u="sng" dirty="0">
                <a:solidFill>
                  <a:srgbClr val="7030A0"/>
                </a:solidFill>
              </a:rPr>
              <a:t>(reactant):</a:t>
            </a:r>
          </a:p>
          <a:p>
            <a:pPr marL="342900" lvl="0" indent="-342900" algn="l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Is the substance on which the enzyme act converting it into product.</a:t>
            </a:r>
          </a:p>
          <a:p>
            <a:pPr marL="342900" lvl="0" indent="-342900" algn="l">
              <a:spcBef>
                <a:spcPct val="20000"/>
              </a:spcBef>
            </a:pPr>
            <a:r>
              <a:rPr lang="en-US" sz="3200" b="1" i="1" u="sng" dirty="0">
                <a:solidFill>
                  <a:srgbClr val="7030A0"/>
                </a:solidFill>
              </a:rPr>
              <a:t>Active site:</a:t>
            </a:r>
          </a:p>
          <a:p>
            <a:pPr marL="342900" lvl="0" indent="-342900" algn="l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Is the area in the enzyme structure involved in its catalytic activity .  It is the site that bind to the substrate. </a:t>
            </a:r>
          </a:p>
        </p:txBody>
      </p:sp>
    </p:spTree>
    <p:extLst>
      <p:ext uri="{BB962C8B-B14F-4D97-AF65-F5344CB8AC3E}">
        <p14:creationId xmlns:p14="http://schemas.microsoft.com/office/powerpoint/2010/main" val="264814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800"/>
    </mc:Choice>
    <mc:Fallback xmlns="">
      <p:transition spd="slow" advTm="548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1190</Words>
  <Application>Microsoft Office PowerPoint</Application>
  <PresentationFormat>عرض على الشاشة (4:3)</PresentationFormat>
  <Paragraphs>161</Paragraphs>
  <Slides>31</Slides>
  <Notes>7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31</vt:i4>
      </vt:variant>
    </vt:vector>
  </HeadingPairs>
  <TitlesOfParts>
    <vt:vector size="36" baseType="lpstr">
      <vt:lpstr>Arial</vt:lpstr>
      <vt:lpstr>Calibri</vt:lpstr>
      <vt:lpstr>Times New Roman</vt:lpstr>
      <vt:lpstr>Wingdings</vt:lpstr>
      <vt:lpstr>سمة Office</vt:lpstr>
      <vt:lpstr>Enzymes Learning Objectives:</vt:lpstr>
      <vt:lpstr>Enzyme nomenclature</vt:lpstr>
      <vt:lpstr>Clasification of enzymes</vt:lpstr>
      <vt:lpstr> EC 2.Transferases</vt:lpstr>
      <vt:lpstr>  EC 3. Hydrolases</vt:lpstr>
      <vt:lpstr> Lyases   EC 4.</vt:lpstr>
      <vt:lpstr>  EC 5 Isomerases.</vt:lpstr>
      <vt:lpstr>EC 6. Ligases</vt:lpstr>
      <vt:lpstr>عرض تقديمي في PowerPoint</vt:lpstr>
      <vt:lpstr>عرض تقديمي في PowerPoint</vt:lpstr>
      <vt:lpstr>عرض تقديمي في PowerPoint</vt:lpstr>
      <vt:lpstr>Mechanisms of enzyme action   Two theories:   1. Lock and Key theory:  2. Induced – fit theory:      </vt:lpstr>
      <vt:lpstr>Lock-and-Key Model</vt:lpstr>
      <vt:lpstr>1. Lock and Key theory:</vt:lpstr>
      <vt:lpstr>Induced Fit Model</vt:lpstr>
      <vt:lpstr>Induced – fit theory:</vt:lpstr>
      <vt:lpstr>عرض تقديمي في PowerPoint</vt:lpstr>
      <vt:lpstr>عرض تقديمي في PowerPoint</vt:lpstr>
      <vt:lpstr> Factors affecting enzyme activity </vt:lpstr>
      <vt:lpstr>عرض تقديمي في PowerPoint</vt:lpstr>
      <vt:lpstr>عرض تقديمي في PowerPoint</vt:lpstr>
      <vt:lpstr>عرض تقديمي في PowerPoint</vt:lpstr>
      <vt:lpstr>Lineweaver-Burk Plot</vt:lpstr>
      <vt:lpstr>     Lineweaver – Burk plot   </vt:lpstr>
      <vt:lpstr>2-Enzyme concentration </vt:lpstr>
      <vt:lpstr> 2. Enzyme concentration:   </vt:lpstr>
      <vt:lpstr> 3. Temperature </vt:lpstr>
      <vt:lpstr>عرض تقديمي في PowerPoint</vt:lpstr>
      <vt:lpstr>عرض تقديمي في PowerPoint</vt:lpstr>
      <vt:lpstr>4-PH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 Learning Objectives:</dc:title>
  <dc:creator>hp</dc:creator>
  <cp:lastModifiedBy>DR.Ahmed Saker 2O14</cp:lastModifiedBy>
  <cp:revision>28</cp:revision>
  <dcterms:created xsi:type="dcterms:W3CDTF">2019-02-18T18:47:53Z</dcterms:created>
  <dcterms:modified xsi:type="dcterms:W3CDTF">2022-10-06T17:17:29Z</dcterms:modified>
</cp:coreProperties>
</file>